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46"/>
  </p:notesMasterIdLst>
  <p:sldIdLst>
    <p:sldId id="256" r:id="rId2"/>
    <p:sldId id="267" r:id="rId3"/>
    <p:sldId id="257" r:id="rId4"/>
    <p:sldId id="270" r:id="rId5"/>
    <p:sldId id="271" r:id="rId6"/>
    <p:sldId id="272" r:id="rId7"/>
    <p:sldId id="268" r:id="rId8"/>
    <p:sldId id="273" r:id="rId9"/>
    <p:sldId id="299" r:id="rId10"/>
    <p:sldId id="300" r:id="rId11"/>
    <p:sldId id="264" r:id="rId12"/>
    <p:sldId id="269" r:id="rId13"/>
    <p:sldId id="275" r:id="rId14"/>
    <p:sldId id="276" r:id="rId15"/>
    <p:sldId id="277" r:id="rId16"/>
    <p:sldId id="278" r:id="rId17"/>
    <p:sldId id="279" r:id="rId18"/>
    <p:sldId id="282" r:id="rId19"/>
    <p:sldId id="280" r:id="rId20"/>
    <p:sldId id="281" r:id="rId21"/>
    <p:sldId id="283" r:id="rId22"/>
    <p:sldId id="284" r:id="rId23"/>
    <p:sldId id="265" r:id="rId24"/>
    <p:sldId id="285" r:id="rId25"/>
    <p:sldId id="286" r:id="rId26"/>
    <p:sldId id="287" r:id="rId27"/>
    <p:sldId id="259" r:id="rId28"/>
    <p:sldId id="288" r:id="rId29"/>
    <p:sldId id="289" r:id="rId30"/>
    <p:sldId id="290" r:id="rId31"/>
    <p:sldId id="294" r:id="rId32"/>
    <p:sldId id="295" r:id="rId33"/>
    <p:sldId id="291" r:id="rId34"/>
    <p:sldId id="292" r:id="rId35"/>
    <p:sldId id="293" r:id="rId36"/>
    <p:sldId id="296" r:id="rId37"/>
    <p:sldId id="297" r:id="rId38"/>
    <p:sldId id="261" r:id="rId39"/>
    <p:sldId id="301" r:id="rId40"/>
    <p:sldId id="302" r:id="rId41"/>
    <p:sldId id="303" r:id="rId42"/>
    <p:sldId id="304" r:id="rId43"/>
    <p:sldId id="262" r:id="rId44"/>
    <p:sldId id="298" r:id="rId45"/>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67"/>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63AED-5CC9-44D5-A2AF-46A47BE9579A}" type="doc">
      <dgm:prSet loTypeId="urn:microsoft.com/office/officeart/2005/8/layout/hProcess9" loCatId="process" qsTypeId="urn:microsoft.com/office/officeart/2005/8/quickstyle/simple1" qsCatId="simple" csTypeId="urn:microsoft.com/office/officeart/2005/8/colors/accent1_2" csCatId="accent1" phldr="1"/>
      <dgm:spPr/>
    </dgm:pt>
    <dgm:pt modelId="{2E87B6BE-E1E6-41D7-97E7-39C5AB432E66}">
      <dgm:prSet phldrT="[Text]" custT="1"/>
      <dgm:spPr>
        <a:solidFill>
          <a:srgbClr val="7030A0"/>
        </a:solidFill>
      </dgm:spPr>
      <dgm:t>
        <a:bodyPr/>
        <a:lstStyle/>
        <a:p>
          <a:r>
            <a:rPr lang="en-US" sz="2800" dirty="0"/>
            <a:t>User listening history and music information</a:t>
          </a:r>
          <a:endParaRPr lang="en-IN" sz="2800" dirty="0"/>
        </a:p>
      </dgm:t>
    </dgm:pt>
    <dgm:pt modelId="{43C457E6-CA63-47E5-8A42-D0BC9D5B76B8}" type="parTrans" cxnId="{B8F3F9D5-CD25-4E77-B082-7F9C0CF05454}">
      <dgm:prSet/>
      <dgm:spPr/>
      <dgm:t>
        <a:bodyPr/>
        <a:lstStyle/>
        <a:p>
          <a:endParaRPr lang="en-IN"/>
        </a:p>
      </dgm:t>
    </dgm:pt>
    <dgm:pt modelId="{570D9FD1-C163-4BBB-9F93-85188F91D2F4}" type="sibTrans" cxnId="{B8F3F9D5-CD25-4E77-B082-7F9C0CF05454}">
      <dgm:prSet/>
      <dgm:spPr/>
      <dgm:t>
        <a:bodyPr/>
        <a:lstStyle/>
        <a:p>
          <a:endParaRPr lang="en-IN"/>
        </a:p>
      </dgm:t>
    </dgm:pt>
    <dgm:pt modelId="{50491B46-8D45-4E81-A2C8-0F03F136DB17}">
      <dgm:prSet phldrT="[Text]" custT="1"/>
      <dgm:spPr>
        <a:solidFill>
          <a:srgbClr val="7030A0"/>
        </a:solidFill>
      </dgm:spPr>
      <dgm:t>
        <a:bodyPr/>
        <a:lstStyle/>
        <a:p>
          <a:r>
            <a:rPr lang="en-US" sz="2800" dirty="0"/>
            <a:t>Music Recommender System</a:t>
          </a:r>
          <a:endParaRPr lang="en-IN" sz="2800" dirty="0"/>
        </a:p>
      </dgm:t>
    </dgm:pt>
    <dgm:pt modelId="{6D796B40-07A4-41F0-9DC2-45D02B377973}" type="parTrans" cxnId="{D4DE8C0F-18CD-4A47-B429-6446DCD687AF}">
      <dgm:prSet/>
      <dgm:spPr/>
      <dgm:t>
        <a:bodyPr/>
        <a:lstStyle/>
        <a:p>
          <a:endParaRPr lang="en-IN"/>
        </a:p>
      </dgm:t>
    </dgm:pt>
    <dgm:pt modelId="{CC48FC62-F960-4F40-8AF9-0942FF94A988}" type="sibTrans" cxnId="{D4DE8C0F-18CD-4A47-B429-6446DCD687AF}">
      <dgm:prSet/>
      <dgm:spPr/>
      <dgm:t>
        <a:bodyPr/>
        <a:lstStyle/>
        <a:p>
          <a:endParaRPr lang="en-IN"/>
        </a:p>
      </dgm:t>
    </dgm:pt>
    <dgm:pt modelId="{4B5B1CB9-7459-4129-9936-454DE5B301E5}">
      <dgm:prSet phldrT="[Text]" custT="1"/>
      <dgm:spPr>
        <a:solidFill>
          <a:srgbClr val="7030A0"/>
        </a:solidFill>
      </dgm:spPr>
      <dgm:t>
        <a:bodyPr/>
        <a:lstStyle/>
        <a:p>
          <a:r>
            <a:rPr lang="en-US" sz="2800" dirty="0"/>
            <a:t>Prediction of songs that user will listen to</a:t>
          </a:r>
          <a:endParaRPr lang="en-IN" sz="2800" dirty="0"/>
        </a:p>
      </dgm:t>
    </dgm:pt>
    <dgm:pt modelId="{E77B0DD1-D2D2-4310-98E2-3A64241E624A}" type="parTrans" cxnId="{5785FB91-1D10-4625-8741-700878DBC110}">
      <dgm:prSet/>
      <dgm:spPr/>
      <dgm:t>
        <a:bodyPr/>
        <a:lstStyle/>
        <a:p>
          <a:endParaRPr lang="en-IN"/>
        </a:p>
      </dgm:t>
    </dgm:pt>
    <dgm:pt modelId="{01D12EBB-1334-42AE-B9A8-ED96AC67EBE2}" type="sibTrans" cxnId="{5785FB91-1D10-4625-8741-700878DBC110}">
      <dgm:prSet/>
      <dgm:spPr/>
      <dgm:t>
        <a:bodyPr/>
        <a:lstStyle/>
        <a:p>
          <a:endParaRPr lang="en-IN"/>
        </a:p>
      </dgm:t>
    </dgm:pt>
    <dgm:pt modelId="{4EC4A155-9A9E-4995-9821-59ED3D18AA1C}" type="pres">
      <dgm:prSet presAssocID="{76463AED-5CC9-44D5-A2AF-46A47BE9579A}" presName="CompostProcess" presStyleCnt="0">
        <dgm:presLayoutVars>
          <dgm:dir/>
          <dgm:resizeHandles val="exact"/>
        </dgm:presLayoutVars>
      </dgm:prSet>
      <dgm:spPr/>
    </dgm:pt>
    <dgm:pt modelId="{1D85317F-8890-412E-9248-A6CA254945AB}" type="pres">
      <dgm:prSet presAssocID="{76463AED-5CC9-44D5-A2AF-46A47BE9579A}" presName="arrow" presStyleLbl="bgShp" presStyleIdx="0" presStyleCnt="1"/>
      <dgm:spPr/>
    </dgm:pt>
    <dgm:pt modelId="{0A7A8E72-B666-47BB-8B09-1B3C2ADC416A}" type="pres">
      <dgm:prSet presAssocID="{76463AED-5CC9-44D5-A2AF-46A47BE9579A}" presName="linearProcess" presStyleCnt="0"/>
      <dgm:spPr/>
    </dgm:pt>
    <dgm:pt modelId="{909FFD73-CDEC-4821-9DA9-C150A106A529}" type="pres">
      <dgm:prSet presAssocID="{2E87B6BE-E1E6-41D7-97E7-39C5AB432E66}" presName="textNode" presStyleLbl="node1" presStyleIdx="0" presStyleCnt="3">
        <dgm:presLayoutVars>
          <dgm:bulletEnabled val="1"/>
        </dgm:presLayoutVars>
      </dgm:prSet>
      <dgm:spPr/>
    </dgm:pt>
    <dgm:pt modelId="{D259EAF1-C6AB-477A-B825-1F18E3616A78}" type="pres">
      <dgm:prSet presAssocID="{570D9FD1-C163-4BBB-9F93-85188F91D2F4}" presName="sibTrans" presStyleCnt="0"/>
      <dgm:spPr/>
    </dgm:pt>
    <dgm:pt modelId="{C8636A6E-58AE-45A0-A3B1-888B32D2DF4D}" type="pres">
      <dgm:prSet presAssocID="{50491B46-8D45-4E81-A2C8-0F03F136DB17}" presName="textNode" presStyleLbl="node1" presStyleIdx="1" presStyleCnt="3">
        <dgm:presLayoutVars>
          <dgm:bulletEnabled val="1"/>
        </dgm:presLayoutVars>
      </dgm:prSet>
      <dgm:spPr/>
    </dgm:pt>
    <dgm:pt modelId="{7FD58471-818C-49FC-BD5B-2F242C5CF09F}" type="pres">
      <dgm:prSet presAssocID="{CC48FC62-F960-4F40-8AF9-0942FF94A988}" presName="sibTrans" presStyleCnt="0"/>
      <dgm:spPr/>
    </dgm:pt>
    <dgm:pt modelId="{19973F62-2B3B-4517-A38E-95BFD853CFFB}" type="pres">
      <dgm:prSet presAssocID="{4B5B1CB9-7459-4129-9936-454DE5B301E5}" presName="textNode" presStyleLbl="node1" presStyleIdx="2" presStyleCnt="3">
        <dgm:presLayoutVars>
          <dgm:bulletEnabled val="1"/>
        </dgm:presLayoutVars>
      </dgm:prSet>
      <dgm:spPr/>
    </dgm:pt>
  </dgm:ptLst>
  <dgm:cxnLst>
    <dgm:cxn modelId="{D4DE8C0F-18CD-4A47-B429-6446DCD687AF}" srcId="{76463AED-5CC9-44D5-A2AF-46A47BE9579A}" destId="{50491B46-8D45-4E81-A2C8-0F03F136DB17}" srcOrd="1" destOrd="0" parTransId="{6D796B40-07A4-41F0-9DC2-45D02B377973}" sibTransId="{CC48FC62-F960-4F40-8AF9-0942FF94A988}"/>
    <dgm:cxn modelId="{C4F68339-C137-4950-9924-5BDBBEFC9EAE}" type="presOf" srcId="{50491B46-8D45-4E81-A2C8-0F03F136DB17}" destId="{C8636A6E-58AE-45A0-A3B1-888B32D2DF4D}" srcOrd="0" destOrd="0" presId="urn:microsoft.com/office/officeart/2005/8/layout/hProcess9"/>
    <dgm:cxn modelId="{054EB53B-AA87-40E2-8438-7585F3AC3FCD}" type="presOf" srcId="{4B5B1CB9-7459-4129-9936-454DE5B301E5}" destId="{19973F62-2B3B-4517-A38E-95BFD853CFFB}" srcOrd="0" destOrd="0" presId="urn:microsoft.com/office/officeart/2005/8/layout/hProcess9"/>
    <dgm:cxn modelId="{5785FB91-1D10-4625-8741-700878DBC110}" srcId="{76463AED-5CC9-44D5-A2AF-46A47BE9579A}" destId="{4B5B1CB9-7459-4129-9936-454DE5B301E5}" srcOrd="2" destOrd="0" parTransId="{E77B0DD1-D2D2-4310-98E2-3A64241E624A}" sibTransId="{01D12EBB-1334-42AE-B9A8-ED96AC67EBE2}"/>
    <dgm:cxn modelId="{B8F3F9D5-CD25-4E77-B082-7F9C0CF05454}" srcId="{76463AED-5CC9-44D5-A2AF-46A47BE9579A}" destId="{2E87B6BE-E1E6-41D7-97E7-39C5AB432E66}" srcOrd="0" destOrd="0" parTransId="{43C457E6-CA63-47E5-8A42-D0BC9D5B76B8}" sibTransId="{570D9FD1-C163-4BBB-9F93-85188F91D2F4}"/>
    <dgm:cxn modelId="{1DE4ADD9-4F7C-4E62-A656-C5AB218B98F9}" type="presOf" srcId="{2E87B6BE-E1E6-41D7-97E7-39C5AB432E66}" destId="{909FFD73-CDEC-4821-9DA9-C150A106A529}" srcOrd="0" destOrd="0" presId="urn:microsoft.com/office/officeart/2005/8/layout/hProcess9"/>
    <dgm:cxn modelId="{2B82CAE8-887F-4B6F-BA39-3A8B6AFDF0D1}" type="presOf" srcId="{76463AED-5CC9-44D5-A2AF-46A47BE9579A}" destId="{4EC4A155-9A9E-4995-9821-59ED3D18AA1C}" srcOrd="0" destOrd="0" presId="urn:microsoft.com/office/officeart/2005/8/layout/hProcess9"/>
    <dgm:cxn modelId="{4BF5C474-560C-4442-A146-1DCC7BB6D97F}" type="presParOf" srcId="{4EC4A155-9A9E-4995-9821-59ED3D18AA1C}" destId="{1D85317F-8890-412E-9248-A6CA254945AB}" srcOrd="0" destOrd="0" presId="urn:microsoft.com/office/officeart/2005/8/layout/hProcess9"/>
    <dgm:cxn modelId="{EB8697B1-DE39-48A4-B438-9E30D69C7B48}" type="presParOf" srcId="{4EC4A155-9A9E-4995-9821-59ED3D18AA1C}" destId="{0A7A8E72-B666-47BB-8B09-1B3C2ADC416A}" srcOrd="1" destOrd="0" presId="urn:microsoft.com/office/officeart/2005/8/layout/hProcess9"/>
    <dgm:cxn modelId="{13AF4B6E-7B2D-4F5B-A848-1CE35EEC723E}" type="presParOf" srcId="{0A7A8E72-B666-47BB-8B09-1B3C2ADC416A}" destId="{909FFD73-CDEC-4821-9DA9-C150A106A529}" srcOrd="0" destOrd="0" presId="urn:microsoft.com/office/officeart/2005/8/layout/hProcess9"/>
    <dgm:cxn modelId="{909E5725-FC47-4468-A5DB-1213D25D2020}" type="presParOf" srcId="{0A7A8E72-B666-47BB-8B09-1B3C2ADC416A}" destId="{D259EAF1-C6AB-477A-B825-1F18E3616A78}" srcOrd="1" destOrd="0" presId="urn:microsoft.com/office/officeart/2005/8/layout/hProcess9"/>
    <dgm:cxn modelId="{4B25DDD8-673D-4A76-B648-E7FC9083CA82}" type="presParOf" srcId="{0A7A8E72-B666-47BB-8B09-1B3C2ADC416A}" destId="{C8636A6E-58AE-45A0-A3B1-888B32D2DF4D}" srcOrd="2" destOrd="0" presId="urn:microsoft.com/office/officeart/2005/8/layout/hProcess9"/>
    <dgm:cxn modelId="{1070DDCA-013F-49C1-BBF2-6858F05BA814}" type="presParOf" srcId="{0A7A8E72-B666-47BB-8B09-1B3C2ADC416A}" destId="{7FD58471-818C-49FC-BD5B-2F242C5CF09F}" srcOrd="3" destOrd="0" presId="urn:microsoft.com/office/officeart/2005/8/layout/hProcess9"/>
    <dgm:cxn modelId="{C1DA6E44-628A-4723-AC5C-9D80DBDD3CA8}" type="presParOf" srcId="{0A7A8E72-B666-47BB-8B09-1B3C2ADC416A}" destId="{19973F62-2B3B-4517-A38E-95BFD853CFF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5317F-8890-412E-9248-A6CA254945AB}">
      <dsp:nvSpPr>
        <dsp:cNvPr id="0" name=""/>
        <dsp:cNvSpPr/>
      </dsp:nvSpPr>
      <dsp:spPr>
        <a:xfrm>
          <a:off x="662408" y="0"/>
          <a:ext cx="7507295" cy="574985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9FFD73-CDEC-4821-9DA9-C150A106A529}">
      <dsp:nvSpPr>
        <dsp:cNvPr id="0" name=""/>
        <dsp:cNvSpPr/>
      </dsp:nvSpPr>
      <dsp:spPr>
        <a:xfrm>
          <a:off x="0" y="1724955"/>
          <a:ext cx="2649633" cy="229994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User listening history and music information</a:t>
          </a:r>
          <a:endParaRPr lang="en-IN" sz="2800" kern="1200" dirty="0"/>
        </a:p>
      </dsp:txBody>
      <dsp:txXfrm>
        <a:off x="112274" y="1837229"/>
        <a:ext cx="2425085" cy="2075392"/>
      </dsp:txXfrm>
    </dsp:sp>
    <dsp:sp modelId="{C8636A6E-58AE-45A0-A3B1-888B32D2DF4D}">
      <dsp:nvSpPr>
        <dsp:cNvPr id="0" name=""/>
        <dsp:cNvSpPr/>
      </dsp:nvSpPr>
      <dsp:spPr>
        <a:xfrm>
          <a:off x="3091239" y="1724955"/>
          <a:ext cx="2649633" cy="229994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Music Recommender System</a:t>
          </a:r>
          <a:endParaRPr lang="en-IN" sz="2800" kern="1200" dirty="0"/>
        </a:p>
      </dsp:txBody>
      <dsp:txXfrm>
        <a:off x="3203513" y="1837229"/>
        <a:ext cx="2425085" cy="2075392"/>
      </dsp:txXfrm>
    </dsp:sp>
    <dsp:sp modelId="{19973F62-2B3B-4517-A38E-95BFD853CFFB}">
      <dsp:nvSpPr>
        <dsp:cNvPr id="0" name=""/>
        <dsp:cNvSpPr/>
      </dsp:nvSpPr>
      <dsp:spPr>
        <a:xfrm>
          <a:off x="6182478" y="1724955"/>
          <a:ext cx="2649633" cy="229994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Prediction of songs that user will listen to</a:t>
          </a:r>
          <a:endParaRPr lang="en-IN" sz="2800" kern="1200" dirty="0"/>
        </a:p>
      </dsp:txBody>
      <dsp:txXfrm>
        <a:off x="6294752" y="1837229"/>
        <a:ext cx="2425085" cy="207539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37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930981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9176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76150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661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259043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935469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05262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7482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3507592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431237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128051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02516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alpha val="3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10/15/2023</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9431399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757991" cy="8229600"/>
          </a:xfrm>
          <a:prstGeom prst="rect">
            <a:avLst/>
          </a:prstGeom>
          <a:solidFill>
            <a:srgbClr val="FDFAF7"/>
          </a:solidFill>
          <a:ln w="13811">
            <a:solidFill>
              <a:srgbClr val="E5E0DF"/>
            </a:solidFill>
            <a:prstDash val="solid"/>
          </a:ln>
        </p:spPr>
        <p:txBody>
          <a:bodyPr/>
          <a:lstStyle/>
          <a:p>
            <a:pPr>
              <a:lnSpc>
                <a:spcPts val="3062"/>
              </a:lnSpc>
            </a:pPr>
            <a:endParaRPr lang="en-US" sz="1800" b="1" dirty="0">
              <a:solidFill>
                <a:srgbClr val="272525"/>
              </a:solidFill>
              <a:latin typeface="Eudoxus Sans" pitchFamily="34" charset="0"/>
              <a:ea typeface="Eudoxus Sans" pitchFamily="34" charset="-122"/>
              <a:cs typeface="Eudoxus Sans" pitchFamily="34" charset="-120"/>
            </a:endParaRPr>
          </a:p>
        </p:txBody>
      </p:sp>
      <p:sp>
        <p:nvSpPr>
          <p:cNvPr id="4" name="Text 2"/>
          <p:cNvSpPr/>
          <p:nvPr/>
        </p:nvSpPr>
        <p:spPr>
          <a:xfrm>
            <a:off x="505450" y="494711"/>
            <a:ext cx="7560802" cy="1626781"/>
          </a:xfrm>
          <a:prstGeom prst="rect">
            <a:avLst/>
          </a:prstGeom>
          <a:noFill/>
          <a:ln/>
        </p:spPr>
        <p:txBody>
          <a:bodyPr wrap="square" rtlCol="0" anchor="t"/>
          <a:lstStyle/>
          <a:p>
            <a:pPr marL="0" indent="0">
              <a:lnSpc>
                <a:spcPts val="6561"/>
              </a:lnSpc>
              <a:buNone/>
            </a:pPr>
            <a:r>
              <a:rPr lang="en-US" sz="4800" b="1" kern="0" spc="-157" dirty="0">
                <a:solidFill>
                  <a:srgbClr val="591CE6"/>
                </a:solidFill>
                <a:latin typeface="p22-mackinac-pro" pitchFamily="34" charset="0"/>
                <a:ea typeface="p22-mackinac-pro" pitchFamily="34" charset="-122"/>
                <a:cs typeface="p22-mackinac-pro" pitchFamily="34" charset="-120"/>
              </a:rPr>
              <a:t>A Data Science Project : Music Recommendation System</a:t>
            </a:r>
            <a:endParaRPr lang="en-US" sz="4800" dirty="0"/>
          </a:p>
        </p:txBody>
      </p:sp>
      <p:sp>
        <p:nvSpPr>
          <p:cNvPr id="5" name="Text 3"/>
          <p:cNvSpPr/>
          <p:nvPr/>
        </p:nvSpPr>
        <p:spPr>
          <a:xfrm>
            <a:off x="588651" y="2735908"/>
            <a:ext cx="7477601" cy="1626781"/>
          </a:xfrm>
          <a:prstGeom prst="rect">
            <a:avLst/>
          </a:prstGeom>
          <a:noFill/>
          <a:ln/>
        </p:spPr>
        <p:txBody>
          <a:bodyPr wrap="square" rtlCol="0" anchor="t"/>
          <a:lstStyle/>
          <a:p>
            <a:pPr marL="0" indent="0">
              <a:lnSpc>
                <a:spcPts val="2799"/>
              </a:lnSpc>
              <a:buNone/>
            </a:pPr>
            <a:r>
              <a:rPr lang="en-US" sz="2000" dirty="0">
                <a:solidFill>
                  <a:srgbClr val="272525"/>
                </a:solidFill>
                <a:latin typeface="Calibri" panose="020F0502020204030204" pitchFamily="34" charset="0"/>
                <a:ea typeface="Eudoxus Sans" pitchFamily="34" charset="-122"/>
                <a:cs typeface="Calibri" panose="020F0502020204030204" pitchFamily="34" charset="0"/>
              </a:rPr>
              <a:t>Discover the power of music recommendation systems and learn how we developed a </a:t>
            </a:r>
            <a:r>
              <a:rPr lang="en-US" sz="2000" b="1" dirty="0">
                <a:solidFill>
                  <a:srgbClr val="272525"/>
                </a:solidFill>
                <a:latin typeface="Calibri" panose="020F0502020204030204" pitchFamily="34" charset="0"/>
                <a:ea typeface="Eudoxus Sans" pitchFamily="34" charset="-122"/>
                <a:cs typeface="Calibri" panose="020F0502020204030204" pitchFamily="34" charset="0"/>
              </a:rPr>
              <a:t>cutting-edge system </a:t>
            </a:r>
            <a:r>
              <a:rPr lang="en-US" sz="2000" dirty="0">
                <a:solidFill>
                  <a:srgbClr val="272525"/>
                </a:solidFill>
                <a:latin typeface="Calibri" panose="020F0502020204030204" pitchFamily="34" charset="0"/>
                <a:ea typeface="Eudoxus Sans" pitchFamily="34" charset="-122"/>
                <a:cs typeface="Calibri" panose="020F0502020204030204" pitchFamily="34" charset="0"/>
              </a:rPr>
              <a:t>to enhance </a:t>
            </a:r>
            <a:r>
              <a:rPr lang="en-US" sz="2000" b="1" dirty="0">
                <a:solidFill>
                  <a:srgbClr val="272525"/>
                </a:solidFill>
                <a:latin typeface="Calibri" panose="020F0502020204030204" pitchFamily="34" charset="0"/>
                <a:ea typeface="Eudoxus Sans" pitchFamily="34" charset="-122"/>
                <a:cs typeface="Calibri" panose="020F0502020204030204" pitchFamily="34" charset="0"/>
              </a:rPr>
              <a:t>user experience</a:t>
            </a:r>
            <a:r>
              <a:rPr lang="en-US" sz="2000" dirty="0">
                <a:solidFill>
                  <a:srgbClr val="272525"/>
                </a:solidFill>
                <a:latin typeface="Calibri" panose="020F0502020204030204" pitchFamily="34" charset="0"/>
                <a:ea typeface="Eudoxus Sans" pitchFamily="34" charset="-122"/>
                <a:cs typeface="Calibri" panose="020F0502020204030204" pitchFamily="34" charset="0"/>
              </a:rPr>
              <a:t> and </a:t>
            </a:r>
            <a:r>
              <a:rPr lang="en-US" sz="2000" b="1" dirty="0">
                <a:solidFill>
                  <a:srgbClr val="272525"/>
                </a:solidFill>
                <a:latin typeface="Calibri" panose="020F0502020204030204" pitchFamily="34" charset="0"/>
                <a:ea typeface="Eudoxus Sans" pitchFamily="34" charset="-122"/>
                <a:cs typeface="Calibri" panose="020F0502020204030204" pitchFamily="34" charset="0"/>
              </a:rPr>
              <a:t>satisfaction</a:t>
            </a:r>
            <a:r>
              <a:rPr lang="en-US" sz="2000" dirty="0">
                <a:solidFill>
                  <a:srgbClr val="272525"/>
                </a:solidFill>
                <a:latin typeface="Calibri" panose="020F0502020204030204" pitchFamily="34" charset="0"/>
                <a:ea typeface="Eudoxus Sans" pitchFamily="34" charset="-122"/>
                <a:cs typeface="Calibri" panose="020F0502020204030204" pitchFamily="34" charset="0"/>
              </a:rPr>
              <a:t>.  Discover new tunes, </a:t>
            </a:r>
            <a:r>
              <a:rPr lang="en-US" sz="2000" b="1" dirty="0">
                <a:solidFill>
                  <a:srgbClr val="272525"/>
                </a:solidFill>
                <a:latin typeface="Calibri" panose="020F0502020204030204" pitchFamily="34" charset="0"/>
                <a:ea typeface="Eudoxus Sans" pitchFamily="34" charset="-122"/>
                <a:cs typeface="Calibri" panose="020F0502020204030204" pitchFamily="34" charset="0"/>
              </a:rPr>
              <a:t>create your perfect playlists</a:t>
            </a:r>
            <a:r>
              <a:rPr lang="en-US" sz="2000" dirty="0">
                <a:solidFill>
                  <a:srgbClr val="272525"/>
                </a:solidFill>
                <a:latin typeface="Calibri" panose="020F0502020204030204" pitchFamily="34" charset="0"/>
                <a:ea typeface="Eudoxus Sans" pitchFamily="34" charset="-122"/>
                <a:cs typeface="Calibri" panose="020F0502020204030204" pitchFamily="34" charset="0"/>
              </a:rPr>
              <a:t>, and indulge in musical bliss.</a:t>
            </a:r>
          </a:p>
          <a:p>
            <a:pPr marL="0" indent="0">
              <a:lnSpc>
                <a:spcPts val="2799"/>
              </a:lnSpc>
              <a:buNone/>
            </a:pPr>
            <a:endParaRPr lang="en-US" sz="1750" dirty="0">
              <a:solidFill>
                <a:srgbClr val="272525"/>
              </a:solidFill>
              <a:latin typeface="Eudoxus Sans" pitchFamily="34" charset="0"/>
              <a:ea typeface="Eudoxus Sans" pitchFamily="34" charset="-122"/>
            </a:endParaRPr>
          </a:p>
          <a:p>
            <a:pPr marL="0" indent="0">
              <a:lnSpc>
                <a:spcPts val="2799"/>
              </a:lnSpc>
              <a:buNone/>
            </a:pPr>
            <a:endParaRPr lang="en-US" sz="1750" dirty="0"/>
          </a:p>
        </p:txBody>
      </p:sp>
      <p:sp>
        <p:nvSpPr>
          <p:cNvPr id="6" name="Shape 4"/>
          <p:cNvSpPr/>
          <p:nvPr/>
        </p:nvSpPr>
        <p:spPr>
          <a:xfrm>
            <a:off x="833199" y="6428065"/>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8" name="Text 5"/>
          <p:cNvSpPr/>
          <p:nvPr/>
        </p:nvSpPr>
        <p:spPr>
          <a:xfrm>
            <a:off x="505449" y="4943151"/>
            <a:ext cx="2748113" cy="3190755"/>
          </a:xfrm>
          <a:prstGeom prst="rect">
            <a:avLst/>
          </a:prstGeom>
          <a:noFill/>
          <a:ln/>
        </p:spPr>
        <p:txBody>
          <a:bodyPr wrap="none" rtlCol="0" anchor="t"/>
          <a:lstStyle/>
          <a:p>
            <a:pPr>
              <a:lnSpc>
                <a:spcPts val="3062"/>
              </a:lnSpc>
            </a:pPr>
            <a:r>
              <a:rPr lang="en-US" sz="2187" b="1" dirty="0">
                <a:solidFill>
                  <a:srgbClr val="272525"/>
                </a:solidFill>
                <a:latin typeface="Calibri" panose="020F0502020204030204" pitchFamily="34" charset="0"/>
                <a:ea typeface="Eudoxus Sans" pitchFamily="34" charset="-122"/>
                <a:cs typeface="Calibri" panose="020F0502020204030204" pitchFamily="34" charset="0"/>
              </a:rPr>
              <a:t>Team  Members:</a:t>
            </a:r>
          </a:p>
          <a:p>
            <a:pPr marL="285750" indent="-285750">
              <a:lnSpc>
                <a:spcPts val="3062"/>
              </a:lnSpc>
              <a:buFont typeface="Wingdings" panose="05000000000000000000" pitchFamily="2" charset="2"/>
              <a:buChar char="§"/>
            </a:pPr>
            <a:r>
              <a:rPr lang="en-US" dirty="0">
                <a:solidFill>
                  <a:srgbClr val="272525"/>
                </a:solidFill>
                <a:ea typeface="Eudoxus Sans" pitchFamily="34" charset="-122"/>
                <a:cs typeface="Eudoxus Sans" pitchFamily="34" charset="-120"/>
              </a:rPr>
              <a:t>Shivangi</a:t>
            </a:r>
            <a:r>
              <a:rPr lang="en-US" b="1" dirty="0">
                <a:solidFill>
                  <a:srgbClr val="272525"/>
                </a:solidFill>
                <a:ea typeface="Eudoxus Sans" pitchFamily="34" charset="-122"/>
                <a:cs typeface="Eudoxus Sans" pitchFamily="34" charset="-120"/>
              </a:rPr>
              <a:t> </a:t>
            </a:r>
            <a:r>
              <a:rPr lang="en-US" dirty="0">
                <a:solidFill>
                  <a:srgbClr val="272525"/>
                </a:solidFill>
                <a:ea typeface="Eudoxus Sans" pitchFamily="34" charset="-122"/>
                <a:cs typeface="Eudoxus Sans" pitchFamily="34" charset="-120"/>
              </a:rPr>
              <a:t>Thakur</a:t>
            </a:r>
            <a:endParaRPr lang="en-US" dirty="0">
              <a:solidFill>
                <a:srgbClr val="272525"/>
              </a:solidFill>
              <a:ea typeface="Eudoxus Sans" pitchFamily="34" charset="-122"/>
            </a:endParaRPr>
          </a:p>
          <a:p>
            <a:pPr marL="285750" indent="-285750">
              <a:lnSpc>
                <a:spcPts val="3062"/>
              </a:lnSpc>
              <a:buFont typeface="Wingdings" panose="05000000000000000000" pitchFamily="2" charset="2"/>
              <a:buChar char="§"/>
            </a:pPr>
            <a:r>
              <a:rPr lang="en-US" dirty="0">
                <a:solidFill>
                  <a:srgbClr val="272525"/>
                </a:solidFill>
                <a:ea typeface="Eudoxus Sans" pitchFamily="34" charset="-122"/>
              </a:rPr>
              <a:t>Pavan Raju</a:t>
            </a:r>
          </a:p>
          <a:p>
            <a:pPr marL="285750" indent="-285750">
              <a:lnSpc>
                <a:spcPts val="3062"/>
              </a:lnSpc>
              <a:buFont typeface="Wingdings" panose="05000000000000000000" pitchFamily="2" charset="2"/>
              <a:buChar char="§"/>
            </a:pPr>
            <a:r>
              <a:rPr lang="en-US" dirty="0">
                <a:solidFill>
                  <a:srgbClr val="272525"/>
                </a:solidFill>
                <a:ea typeface="Eudoxus Sans" pitchFamily="34" charset="-122"/>
              </a:rPr>
              <a:t>Sanjeev Raj</a:t>
            </a:r>
            <a:endParaRPr lang="en-US" dirty="0"/>
          </a:p>
          <a:p>
            <a:pPr marL="285750" indent="-285750">
              <a:lnSpc>
                <a:spcPts val="3062"/>
              </a:lnSpc>
              <a:buFont typeface="Wingdings" panose="05000000000000000000" pitchFamily="2" charset="2"/>
              <a:buChar char="§"/>
            </a:pPr>
            <a:r>
              <a:rPr lang="en-US" dirty="0">
                <a:solidFill>
                  <a:srgbClr val="272525"/>
                </a:solidFill>
                <a:ea typeface="Eudoxus Sans" pitchFamily="34" charset="-122"/>
              </a:rPr>
              <a:t>Anand Venkata</a:t>
            </a:r>
          </a:p>
          <a:p>
            <a:pPr marL="285750" indent="-285750">
              <a:lnSpc>
                <a:spcPts val="3062"/>
              </a:lnSpc>
              <a:buFont typeface="Wingdings" panose="05000000000000000000" pitchFamily="2" charset="2"/>
              <a:buChar char="§"/>
            </a:pPr>
            <a:r>
              <a:rPr lang="en-US" dirty="0">
                <a:solidFill>
                  <a:srgbClr val="272525"/>
                </a:solidFill>
                <a:ea typeface="Eudoxus Sans" pitchFamily="34" charset="-122"/>
              </a:rPr>
              <a:t>Abhishek Warfade</a:t>
            </a:r>
          </a:p>
          <a:p>
            <a:pPr marL="285750" indent="-285750">
              <a:lnSpc>
                <a:spcPts val="3062"/>
              </a:lnSpc>
              <a:buFont typeface="Wingdings" panose="05000000000000000000" pitchFamily="2" charset="2"/>
              <a:buChar char="§"/>
            </a:pPr>
            <a:r>
              <a:rPr lang="en-US" dirty="0">
                <a:solidFill>
                  <a:srgbClr val="272525"/>
                </a:solidFill>
                <a:ea typeface="Eudoxus Sans" pitchFamily="34" charset="-122"/>
              </a:rPr>
              <a:t>Prajakta Kutal</a:t>
            </a:r>
          </a:p>
          <a:p>
            <a:pPr marL="285750" indent="-285750">
              <a:lnSpc>
                <a:spcPts val="3062"/>
              </a:lnSpc>
              <a:buFont typeface="Wingdings" panose="05000000000000000000" pitchFamily="2" charset="2"/>
              <a:buChar char="§"/>
            </a:pPr>
            <a:endParaRPr lang="en-US" sz="1600" dirty="0">
              <a:solidFill>
                <a:srgbClr val="272525"/>
              </a:solidFill>
              <a:latin typeface="Eudoxus Sans" pitchFamily="34" charset="0"/>
              <a:ea typeface="Eudoxus Sans" pitchFamily="34" charset="-122"/>
              <a:cs typeface="Eudoxus Sans" pitchFamily="34" charset="-120"/>
            </a:endParaRPr>
          </a:p>
          <a:p>
            <a:pPr marL="285750" indent="-285750">
              <a:lnSpc>
                <a:spcPts val="3062"/>
              </a:lnSpc>
              <a:buFont typeface="Wingdings" panose="05000000000000000000" pitchFamily="2" charset="2"/>
              <a:buChar char="§"/>
            </a:pPr>
            <a:endParaRPr lang="en-US" sz="1600" dirty="0">
              <a:solidFill>
                <a:srgbClr val="272525"/>
              </a:solidFill>
              <a:latin typeface="Eudoxus Sans" pitchFamily="34" charset="0"/>
              <a:ea typeface="Eudoxus Sans" pitchFamily="34" charset="-122"/>
              <a:cs typeface="Eudoxus Sans" pitchFamily="34" charset="-120"/>
            </a:endParaRPr>
          </a:p>
          <a:p>
            <a:pPr>
              <a:lnSpc>
                <a:spcPts val="3062"/>
              </a:lnSpc>
            </a:pPr>
            <a:endParaRPr lang="en-US" sz="1600" dirty="0">
              <a:solidFill>
                <a:srgbClr val="272525"/>
              </a:solidFill>
              <a:latin typeface="Eudoxus Sans" pitchFamily="34" charset="0"/>
              <a:ea typeface="Eudoxus Sans" pitchFamily="34" charset="-122"/>
              <a:cs typeface="Eudoxus Sans" pitchFamily="34" charset="-120"/>
            </a:endParaRPr>
          </a:p>
        </p:txBody>
      </p:sp>
      <p:pic>
        <p:nvPicPr>
          <p:cNvPr id="11" name="Image 1" descr="preencoded.png">
            <a:extLst>
              <a:ext uri="{FF2B5EF4-FFF2-40B4-BE49-F238E27FC236}">
                <a16:creationId xmlns:a16="http://schemas.microsoft.com/office/drawing/2014/main" id="{F1A965B6-5C73-B589-14BD-CF60AA6B2E66}"/>
              </a:ext>
            </a:extLst>
          </p:cNvPr>
          <p:cNvPicPr>
            <a:picLocks noChangeAspect="1"/>
          </p:cNvPicPr>
          <p:nvPr/>
        </p:nvPicPr>
        <p:blipFill>
          <a:blip r:embed="rId3"/>
          <a:stretch>
            <a:fillRect/>
          </a:stretch>
        </p:blipFill>
        <p:spPr>
          <a:xfrm>
            <a:off x="8488500" y="0"/>
            <a:ext cx="6269491" cy="8229600"/>
          </a:xfrm>
          <a:prstGeom prst="rect">
            <a:avLst/>
          </a:prstGeom>
        </p:spPr>
      </p:pic>
      <p:sp>
        <p:nvSpPr>
          <p:cNvPr id="7" name="Text 5">
            <a:extLst>
              <a:ext uri="{FF2B5EF4-FFF2-40B4-BE49-F238E27FC236}">
                <a16:creationId xmlns:a16="http://schemas.microsoft.com/office/drawing/2014/main" id="{8C94BACB-97B0-60F0-9EB2-8DC42F432365}"/>
              </a:ext>
            </a:extLst>
          </p:cNvPr>
          <p:cNvSpPr/>
          <p:nvPr/>
        </p:nvSpPr>
        <p:spPr>
          <a:xfrm>
            <a:off x="5134543" y="4942162"/>
            <a:ext cx="2577992" cy="1476424"/>
          </a:xfrm>
          <a:prstGeom prst="rect">
            <a:avLst/>
          </a:prstGeom>
          <a:noFill/>
          <a:ln/>
        </p:spPr>
        <p:txBody>
          <a:bodyPr wrap="none" rtlCol="0" anchor="t"/>
          <a:lstStyle/>
          <a:p>
            <a:pPr>
              <a:lnSpc>
                <a:spcPts val="3062"/>
              </a:lnSpc>
            </a:pPr>
            <a:r>
              <a:rPr lang="en-US" sz="2187" b="1" dirty="0">
                <a:solidFill>
                  <a:srgbClr val="272525"/>
                </a:solidFill>
                <a:latin typeface="Calibri" panose="020F0502020204030204" pitchFamily="34" charset="0"/>
                <a:ea typeface="Eudoxus Sans" pitchFamily="34" charset="-122"/>
                <a:cs typeface="Calibri" panose="020F0502020204030204" pitchFamily="34" charset="0"/>
              </a:rPr>
              <a:t>Mentor:</a:t>
            </a:r>
          </a:p>
          <a:p>
            <a:pPr marL="285750" indent="-285750">
              <a:lnSpc>
                <a:spcPts val="3062"/>
              </a:lnSpc>
              <a:buFont typeface="Wingdings" panose="05000000000000000000" pitchFamily="2" charset="2"/>
              <a:buChar char="§"/>
            </a:pPr>
            <a:r>
              <a:rPr lang="en-US" dirty="0">
                <a:solidFill>
                  <a:srgbClr val="272525"/>
                </a:solidFill>
                <a:latin typeface="Calibri" panose="020F0502020204030204" pitchFamily="34" charset="0"/>
                <a:ea typeface="Eudoxus Sans" pitchFamily="34" charset="-122"/>
                <a:cs typeface="Calibri" panose="020F0502020204030204" pitchFamily="34" charset="0"/>
              </a:rPr>
              <a:t>Neha Ramchandani</a:t>
            </a:r>
          </a:p>
          <a:p>
            <a:pPr marL="285750" indent="-285750">
              <a:lnSpc>
                <a:spcPts val="3062"/>
              </a:lnSpc>
              <a:buFont typeface="Wingdings" panose="05000000000000000000" pitchFamily="2" charset="2"/>
              <a:buChar char="§"/>
            </a:pPr>
            <a:endParaRPr lang="en-US" sz="1600" dirty="0">
              <a:solidFill>
                <a:srgbClr val="272525"/>
              </a:solidFill>
              <a:latin typeface="Calibri" panose="020F0502020204030204" pitchFamily="34" charset="0"/>
              <a:ea typeface="Eudoxus Sans" pitchFamily="34" charset="-122"/>
              <a:cs typeface="Calibri" panose="020F0502020204030204" pitchFamily="34" charset="0"/>
            </a:endParaRPr>
          </a:p>
          <a:p>
            <a:pPr>
              <a:lnSpc>
                <a:spcPts val="3062"/>
              </a:lnSpc>
            </a:pPr>
            <a:endParaRPr lang="en-US" sz="1600" dirty="0">
              <a:solidFill>
                <a:srgbClr val="272525"/>
              </a:solidFill>
              <a:latin typeface="Eudoxus Sans" pitchFamily="34" charset="0"/>
              <a:ea typeface="Eudoxus Sans" pitchFamily="34" charset="-122"/>
              <a:cs typeface="Eudoxus Sans"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B47337CF-DC1F-3EF4-B9BF-A902BB26977A}"/>
              </a:ext>
            </a:extLst>
          </p:cNvPr>
          <p:cNvSpPr/>
          <p:nvPr/>
        </p:nvSpPr>
        <p:spPr>
          <a:xfrm>
            <a:off x="0" y="0"/>
            <a:ext cx="14880372" cy="8321040"/>
          </a:xfrm>
          <a:prstGeom prst="rect">
            <a:avLst/>
          </a:prstGeom>
          <a:solidFill>
            <a:srgbClr val="FDFAF7"/>
          </a:solidFill>
          <a:ln w="13811">
            <a:solidFill>
              <a:srgbClr val="E5E0DF"/>
            </a:solidFill>
            <a:prstDash val="solid"/>
          </a:ln>
        </p:spPr>
        <p:txBody>
          <a:bodyPr/>
          <a:lstStyle/>
          <a:p>
            <a:endParaRPr lang="en-IN"/>
          </a:p>
        </p:txBody>
      </p:sp>
      <p:sp>
        <p:nvSpPr>
          <p:cNvPr id="3" name="Shape 1">
            <a:extLst>
              <a:ext uri="{FF2B5EF4-FFF2-40B4-BE49-F238E27FC236}">
                <a16:creationId xmlns:a16="http://schemas.microsoft.com/office/drawing/2014/main" id="{87648069-73DC-E843-E557-FA331CB23B12}"/>
              </a:ext>
            </a:extLst>
          </p:cNvPr>
          <p:cNvSpPr/>
          <p:nvPr/>
        </p:nvSpPr>
        <p:spPr>
          <a:xfrm>
            <a:off x="0" y="0"/>
            <a:ext cx="15032772" cy="8473440"/>
          </a:xfrm>
          <a:prstGeom prst="rect">
            <a:avLst/>
          </a:prstGeom>
          <a:solidFill>
            <a:srgbClr val="FDFAF7"/>
          </a:solidFill>
          <a:ln w="13811">
            <a:solidFill>
              <a:srgbClr val="E5E0DF"/>
            </a:solidFill>
            <a:prstDash val="solid"/>
          </a:ln>
        </p:spPr>
        <p:txBody>
          <a:bodyPr/>
          <a:lstStyle/>
          <a:p>
            <a:pPr marL="0" indent="0">
              <a:lnSpc>
                <a:spcPts val="5468"/>
              </a:lnSpc>
              <a:buNone/>
            </a:pPr>
            <a:endParaRPr lang="en-US" sz="4000" b="1" kern="0" spc="-131" dirty="0">
              <a:solidFill>
                <a:srgbClr val="591CE6"/>
              </a:solidFill>
              <a:latin typeface="p22-mackinac-pro" pitchFamily="34" charset="0"/>
              <a:ea typeface="p22-mackinac-pro" pitchFamily="34" charset="-122"/>
              <a:cs typeface="p22-mackinac-pro" pitchFamily="34" charset="-120"/>
            </a:endParaRPr>
          </a:p>
          <a:p>
            <a:pPr marL="0" indent="0">
              <a:lnSpc>
                <a:spcPts val="5468"/>
              </a:lnSpc>
              <a:buNone/>
            </a:pPr>
            <a:r>
              <a:rPr lang="en-US" sz="4000" b="1" kern="0" spc="-131" dirty="0">
                <a:solidFill>
                  <a:srgbClr val="591CE6"/>
                </a:solidFill>
                <a:latin typeface="p22-mackinac-pro" pitchFamily="34" charset="0"/>
                <a:ea typeface="p22-mackinac-pro" pitchFamily="34" charset="-122"/>
                <a:cs typeface="p22-mackinac-pro" pitchFamily="34" charset="-120"/>
              </a:rPr>
              <a:t>How does the system work?</a:t>
            </a:r>
          </a:p>
          <a:p>
            <a:pPr marL="0" indent="0">
              <a:lnSpc>
                <a:spcPts val="5468"/>
              </a:lnSpc>
              <a:buNone/>
            </a:pPr>
            <a:endParaRPr lang="en-US" sz="4000" b="1" kern="0" spc="-131" dirty="0">
              <a:solidFill>
                <a:srgbClr val="591CE6"/>
              </a:solidFill>
              <a:latin typeface="p22-mackinac-pro" pitchFamily="34" charset="0"/>
              <a:ea typeface="p22-mackinac-pro" pitchFamily="34" charset="-122"/>
            </a:endParaRPr>
          </a:p>
          <a:p>
            <a:pPr>
              <a:lnSpc>
                <a:spcPts val="5468"/>
              </a:lnSpc>
            </a:pPr>
            <a:r>
              <a:rPr lang="en-US" sz="4000" b="1" kern="0" spc="-66" dirty="0">
                <a:solidFill>
                  <a:srgbClr val="272525"/>
                </a:solidFill>
                <a:latin typeface="p22-mackinac-pro" pitchFamily="34" charset="0"/>
                <a:ea typeface="p22-mackinac-pro" pitchFamily="34" charset="-122"/>
                <a:cs typeface="p22-mackinac-pro" pitchFamily="34" charset="-120"/>
              </a:rPr>
              <a:t>Recommendation Algorithms</a:t>
            </a:r>
            <a:endParaRPr lang="en-US" sz="4000" dirty="0"/>
          </a:p>
          <a:p>
            <a:pPr>
              <a:lnSpc>
                <a:spcPts val="5468"/>
              </a:lnSpc>
            </a:pPr>
            <a:r>
              <a:rPr lang="en-US" sz="4000" dirty="0">
                <a:solidFill>
                  <a:srgbClr val="272525"/>
                </a:solidFill>
                <a:latin typeface="Eudoxus Sans" pitchFamily="34" charset="0"/>
                <a:ea typeface="Eudoxus Sans" pitchFamily="34" charset="-122"/>
                <a:cs typeface="Eudoxus Sans" pitchFamily="34" charset="-120"/>
              </a:rPr>
              <a:t>Sophisticated algorithms analyze the collected data to generate personalized recommendations based on user preferences, genre preferences, and more.</a:t>
            </a:r>
            <a:endParaRPr lang="en-US" sz="4000" dirty="0"/>
          </a:p>
          <a:p>
            <a:pPr marL="0" indent="0">
              <a:lnSpc>
                <a:spcPts val="5468"/>
              </a:lnSpc>
              <a:buNone/>
            </a:pPr>
            <a:endParaRPr lang="en-US" sz="4000" dirty="0"/>
          </a:p>
        </p:txBody>
      </p:sp>
      <p:sp>
        <p:nvSpPr>
          <p:cNvPr id="5" name="Shape 1">
            <a:extLst>
              <a:ext uri="{FF2B5EF4-FFF2-40B4-BE49-F238E27FC236}">
                <a16:creationId xmlns:a16="http://schemas.microsoft.com/office/drawing/2014/main" id="{D000B19E-6B22-C722-043C-D68B4C324465}"/>
              </a:ext>
            </a:extLst>
          </p:cNvPr>
          <p:cNvSpPr/>
          <p:nvPr/>
        </p:nvSpPr>
        <p:spPr>
          <a:xfrm>
            <a:off x="0" y="0"/>
            <a:ext cx="15185172" cy="8625840"/>
          </a:xfrm>
          <a:prstGeom prst="rect">
            <a:avLst/>
          </a:prstGeom>
          <a:solidFill>
            <a:srgbClr val="FDFAF7"/>
          </a:solidFill>
          <a:ln w="13811">
            <a:solidFill>
              <a:srgbClr val="E5E0DF"/>
            </a:solidFill>
            <a:prstDash val="solid"/>
          </a:ln>
        </p:spPr>
        <p:txBody>
          <a:bodyPr/>
          <a:lstStyle/>
          <a:p>
            <a:pPr marL="0" indent="0">
              <a:lnSpc>
                <a:spcPts val="5468"/>
              </a:lnSpc>
              <a:buNone/>
            </a:pPr>
            <a:endParaRPr lang="en-US" sz="4000" dirty="0"/>
          </a:p>
        </p:txBody>
      </p:sp>
      <p:sp>
        <p:nvSpPr>
          <p:cNvPr id="6" name="Shape 0">
            <a:extLst>
              <a:ext uri="{FF2B5EF4-FFF2-40B4-BE49-F238E27FC236}">
                <a16:creationId xmlns:a16="http://schemas.microsoft.com/office/drawing/2014/main" id="{4A529FB0-DECD-834C-9CEB-55F9B8C87C44}"/>
              </a:ext>
            </a:extLst>
          </p:cNvPr>
          <p:cNvSpPr/>
          <p:nvPr/>
        </p:nvSpPr>
        <p:spPr>
          <a:xfrm>
            <a:off x="5120" y="52901"/>
            <a:ext cx="14930080" cy="8875862"/>
          </a:xfrm>
          <a:prstGeom prst="rect">
            <a:avLst/>
          </a:prstGeom>
          <a:solidFill>
            <a:srgbClr val="FAF2E9"/>
          </a:solidFill>
          <a:ln/>
        </p:spPr>
        <p:txBody>
          <a:bodyPr/>
          <a:lstStyle/>
          <a:p>
            <a:endParaRPr lang="en-IN"/>
          </a:p>
        </p:txBody>
      </p:sp>
      <p:sp>
        <p:nvSpPr>
          <p:cNvPr id="7" name="Shape 1">
            <a:extLst>
              <a:ext uri="{FF2B5EF4-FFF2-40B4-BE49-F238E27FC236}">
                <a16:creationId xmlns:a16="http://schemas.microsoft.com/office/drawing/2014/main" id="{A86FE074-2EB2-4393-476D-342B423ECB2F}"/>
              </a:ext>
            </a:extLst>
          </p:cNvPr>
          <p:cNvSpPr/>
          <p:nvPr/>
        </p:nvSpPr>
        <p:spPr>
          <a:xfrm>
            <a:off x="0" y="10633"/>
            <a:ext cx="15185172" cy="8974483"/>
          </a:xfrm>
          <a:prstGeom prst="rect">
            <a:avLst/>
          </a:prstGeom>
          <a:solidFill>
            <a:srgbClr val="FDFAF7"/>
          </a:solidFill>
          <a:ln w="13811">
            <a:solidFill>
              <a:srgbClr val="E5E0DF"/>
            </a:solidFill>
            <a:prstDash val="solid"/>
          </a:ln>
        </p:spPr>
        <p:txBody>
          <a:bodyPr/>
          <a:lstStyle/>
          <a:p>
            <a:endParaRPr lang="en-IN"/>
          </a:p>
        </p:txBody>
      </p:sp>
      <p:sp>
        <p:nvSpPr>
          <p:cNvPr id="8" name="Text 2">
            <a:extLst>
              <a:ext uri="{FF2B5EF4-FFF2-40B4-BE49-F238E27FC236}">
                <a16:creationId xmlns:a16="http://schemas.microsoft.com/office/drawing/2014/main" id="{84973C96-AA9A-64C9-C0CA-308880F8B202}"/>
              </a:ext>
            </a:extLst>
          </p:cNvPr>
          <p:cNvSpPr/>
          <p:nvPr/>
        </p:nvSpPr>
        <p:spPr>
          <a:xfrm>
            <a:off x="1523645" y="907144"/>
            <a:ext cx="6968225" cy="714579"/>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How does the system work?</a:t>
            </a:r>
            <a:endParaRPr lang="en-US" sz="4374" dirty="0"/>
          </a:p>
        </p:txBody>
      </p:sp>
      <p:sp>
        <p:nvSpPr>
          <p:cNvPr id="9" name="Shape 3">
            <a:extLst>
              <a:ext uri="{FF2B5EF4-FFF2-40B4-BE49-F238E27FC236}">
                <a16:creationId xmlns:a16="http://schemas.microsoft.com/office/drawing/2014/main" id="{C446090A-BB5A-3260-ACBC-275233653AFD}"/>
              </a:ext>
            </a:extLst>
          </p:cNvPr>
          <p:cNvSpPr/>
          <p:nvPr/>
        </p:nvSpPr>
        <p:spPr>
          <a:xfrm>
            <a:off x="7596545" y="2231320"/>
            <a:ext cx="45719" cy="5876150"/>
          </a:xfrm>
          <a:prstGeom prst="rect">
            <a:avLst/>
          </a:prstGeom>
          <a:solidFill>
            <a:srgbClr val="C1AFE9"/>
          </a:solidFill>
          <a:ln/>
        </p:spPr>
        <p:txBody>
          <a:bodyPr/>
          <a:lstStyle/>
          <a:p>
            <a:endParaRPr lang="en-IN"/>
          </a:p>
        </p:txBody>
      </p:sp>
      <p:sp>
        <p:nvSpPr>
          <p:cNvPr id="10" name="Shape 4">
            <a:extLst>
              <a:ext uri="{FF2B5EF4-FFF2-40B4-BE49-F238E27FC236}">
                <a16:creationId xmlns:a16="http://schemas.microsoft.com/office/drawing/2014/main" id="{1E336232-A500-ADF3-E745-B7FD39524030}"/>
              </a:ext>
            </a:extLst>
          </p:cNvPr>
          <p:cNvSpPr/>
          <p:nvPr/>
        </p:nvSpPr>
        <p:spPr>
          <a:xfrm>
            <a:off x="7854044" y="3056983"/>
            <a:ext cx="793525" cy="47897"/>
          </a:xfrm>
          <a:prstGeom prst="rect">
            <a:avLst/>
          </a:prstGeom>
          <a:solidFill>
            <a:srgbClr val="C1AFE9"/>
          </a:solidFill>
          <a:ln/>
        </p:spPr>
        <p:txBody>
          <a:bodyPr/>
          <a:lstStyle/>
          <a:p>
            <a:endParaRPr lang="en-IN"/>
          </a:p>
        </p:txBody>
      </p:sp>
      <p:sp>
        <p:nvSpPr>
          <p:cNvPr id="11" name="Shape 5">
            <a:extLst>
              <a:ext uri="{FF2B5EF4-FFF2-40B4-BE49-F238E27FC236}">
                <a16:creationId xmlns:a16="http://schemas.microsoft.com/office/drawing/2014/main" id="{4FA9860A-D442-118D-9448-810064BA0D2C}"/>
              </a:ext>
            </a:extLst>
          </p:cNvPr>
          <p:cNvSpPr/>
          <p:nvPr/>
        </p:nvSpPr>
        <p:spPr>
          <a:xfrm>
            <a:off x="7359788" y="2793503"/>
            <a:ext cx="510184" cy="53920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2" name="Text 6">
            <a:extLst>
              <a:ext uri="{FF2B5EF4-FFF2-40B4-BE49-F238E27FC236}">
                <a16:creationId xmlns:a16="http://schemas.microsoft.com/office/drawing/2014/main" id="{F8BEADAA-369C-7C24-3D5C-75958C1C1387}"/>
              </a:ext>
            </a:extLst>
          </p:cNvPr>
          <p:cNvSpPr/>
          <p:nvPr/>
        </p:nvSpPr>
        <p:spPr>
          <a:xfrm>
            <a:off x="7553754" y="2841729"/>
            <a:ext cx="129885" cy="449187"/>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3" name="Text 7">
            <a:extLst>
              <a:ext uri="{FF2B5EF4-FFF2-40B4-BE49-F238E27FC236}">
                <a16:creationId xmlns:a16="http://schemas.microsoft.com/office/drawing/2014/main" id="{90913108-091A-2610-3D27-9129978591C4}"/>
              </a:ext>
            </a:extLst>
          </p:cNvPr>
          <p:cNvSpPr/>
          <p:nvPr/>
        </p:nvSpPr>
        <p:spPr>
          <a:xfrm>
            <a:off x="8772980" y="2854076"/>
            <a:ext cx="3441524" cy="374450"/>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Data Collection &amp; Analysis</a:t>
            </a:r>
            <a:endParaRPr lang="en-US" sz="2187" dirty="0"/>
          </a:p>
        </p:txBody>
      </p:sp>
      <p:sp>
        <p:nvSpPr>
          <p:cNvPr id="14" name="Text 8">
            <a:extLst>
              <a:ext uri="{FF2B5EF4-FFF2-40B4-BE49-F238E27FC236}">
                <a16:creationId xmlns:a16="http://schemas.microsoft.com/office/drawing/2014/main" id="{84C30E01-0FB6-735D-D2FE-0DD332F1F351}"/>
              </a:ext>
            </a:extLst>
          </p:cNvPr>
          <p:cNvSpPr/>
          <p:nvPr/>
        </p:nvSpPr>
        <p:spPr>
          <a:xfrm>
            <a:off x="8758995" y="3339060"/>
            <a:ext cx="4138213" cy="153324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Massive amounts of data are collected from various sources, including user listening habits, artist information, and social media trends.</a:t>
            </a:r>
            <a:endParaRPr lang="en-US" sz="1750" dirty="0"/>
          </a:p>
        </p:txBody>
      </p:sp>
      <p:sp>
        <p:nvSpPr>
          <p:cNvPr id="15" name="Shape 9">
            <a:extLst>
              <a:ext uri="{FF2B5EF4-FFF2-40B4-BE49-F238E27FC236}">
                <a16:creationId xmlns:a16="http://schemas.microsoft.com/office/drawing/2014/main" id="{3916DB18-3A04-3FC2-45C4-4A810B9EE6E1}"/>
              </a:ext>
            </a:extLst>
          </p:cNvPr>
          <p:cNvSpPr/>
          <p:nvPr/>
        </p:nvSpPr>
        <p:spPr>
          <a:xfrm>
            <a:off x="6576503" y="4167836"/>
            <a:ext cx="793525" cy="47897"/>
          </a:xfrm>
          <a:prstGeom prst="rect">
            <a:avLst/>
          </a:prstGeom>
          <a:solidFill>
            <a:srgbClr val="C1AFE9"/>
          </a:solidFill>
          <a:ln/>
        </p:spPr>
        <p:txBody>
          <a:bodyPr/>
          <a:lstStyle/>
          <a:p>
            <a:endParaRPr lang="en-IN"/>
          </a:p>
        </p:txBody>
      </p:sp>
      <p:sp>
        <p:nvSpPr>
          <p:cNvPr id="16" name="Shape 10">
            <a:extLst>
              <a:ext uri="{FF2B5EF4-FFF2-40B4-BE49-F238E27FC236}">
                <a16:creationId xmlns:a16="http://schemas.microsoft.com/office/drawing/2014/main" id="{321CB805-75CA-BE0A-98ED-642D86866594}"/>
              </a:ext>
            </a:extLst>
          </p:cNvPr>
          <p:cNvSpPr/>
          <p:nvPr/>
        </p:nvSpPr>
        <p:spPr>
          <a:xfrm>
            <a:off x="7352323" y="3882801"/>
            <a:ext cx="510184" cy="53920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7" name="Text 11">
            <a:extLst>
              <a:ext uri="{FF2B5EF4-FFF2-40B4-BE49-F238E27FC236}">
                <a16:creationId xmlns:a16="http://schemas.microsoft.com/office/drawing/2014/main" id="{A7035DBD-6FAC-7144-2356-EEBB5479AE6F}"/>
              </a:ext>
            </a:extLst>
          </p:cNvPr>
          <p:cNvSpPr/>
          <p:nvPr/>
        </p:nvSpPr>
        <p:spPr>
          <a:xfrm>
            <a:off x="7525991" y="3952582"/>
            <a:ext cx="184318" cy="449187"/>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8" name="Text 12">
            <a:extLst>
              <a:ext uri="{FF2B5EF4-FFF2-40B4-BE49-F238E27FC236}">
                <a16:creationId xmlns:a16="http://schemas.microsoft.com/office/drawing/2014/main" id="{B4C4DA82-D196-A442-FAA2-32004181C32D}"/>
              </a:ext>
            </a:extLst>
          </p:cNvPr>
          <p:cNvSpPr/>
          <p:nvPr/>
        </p:nvSpPr>
        <p:spPr>
          <a:xfrm>
            <a:off x="2457314" y="3973295"/>
            <a:ext cx="3908819" cy="374450"/>
          </a:xfrm>
          <a:prstGeom prst="rect">
            <a:avLst/>
          </a:prstGeom>
          <a:noFill/>
          <a:ln/>
        </p:spPr>
        <p:txBody>
          <a:bodyPr wrap="none" rtlCol="0" anchor="t"/>
          <a:lstStyle/>
          <a:p>
            <a:pPr marL="0" indent="0" algn="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Recommendation Algorithms</a:t>
            </a:r>
            <a:endParaRPr lang="en-US" sz="2187" dirty="0"/>
          </a:p>
        </p:txBody>
      </p:sp>
      <p:sp>
        <p:nvSpPr>
          <p:cNvPr id="19" name="Text 13">
            <a:extLst>
              <a:ext uri="{FF2B5EF4-FFF2-40B4-BE49-F238E27FC236}">
                <a16:creationId xmlns:a16="http://schemas.microsoft.com/office/drawing/2014/main" id="{DEA40A4C-4F95-E115-24D6-C52459DB8BB4}"/>
              </a:ext>
            </a:extLst>
          </p:cNvPr>
          <p:cNvSpPr/>
          <p:nvPr/>
        </p:nvSpPr>
        <p:spPr>
          <a:xfrm>
            <a:off x="2259730" y="4422004"/>
            <a:ext cx="4138213" cy="1916555"/>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Sophisticated algorithms analyze the collected data to generate personalized recommendations based on user preferences, genre preferences, and more.</a:t>
            </a:r>
            <a:endParaRPr lang="en-US" sz="1750" dirty="0"/>
          </a:p>
        </p:txBody>
      </p:sp>
      <p:sp>
        <p:nvSpPr>
          <p:cNvPr id="20" name="Shape 14">
            <a:extLst>
              <a:ext uri="{FF2B5EF4-FFF2-40B4-BE49-F238E27FC236}">
                <a16:creationId xmlns:a16="http://schemas.microsoft.com/office/drawing/2014/main" id="{D02ABA91-D7E9-11B9-E9B1-A0BEAEE654E5}"/>
              </a:ext>
            </a:extLst>
          </p:cNvPr>
          <p:cNvSpPr/>
          <p:nvPr/>
        </p:nvSpPr>
        <p:spPr>
          <a:xfrm>
            <a:off x="7854044" y="5714458"/>
            <a:ext cx="793525" cy="47897"/>
          </a:xfrm>
          <a:prstGeom prst="rect">
            <a:avLst/>
          </a:prstGeom>
          <a:solidFill>
            <a:srgbClr val="C1AFE9"/>
          </a:solidFill>
          <a:ln/>
        </p:spPr>
        <p:txBody>
          <a:bodyPr/>
          <a:lstStyle/>
          <a:p>
            <a:endParaRPr lang="en-IN"/>
          </a:p>
        </p:txBody>
      </p:sp>
      <p:sp>
        <p:nvSpPr>
          <p:cNvPr id="21" name="Shape 15">
            <a:extLst>
              <a:ext uri="{FF2B5EF4-FFF2-40B4-BE49-F238E27FC236}">
                <a16:creationId xmlns:a16="http://schemas.microsoft.com/office/drawing/2014/main" id="{C32F0D60-8B14-8044-FB86-B80A13AC6F46}"/>
              </a:ext>
            </a:extLst>
          </p:cNvPr>
          <p:cNvSpPr/>
          <p:nvPr/>
        </p:nvSpPr>
        <p:spPr>
          <a:xfrm>
            <a:off x="7359788" y="5450978"/>
            <a:ext cx="510184" cy="53920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22" name="Text 16">
            <a:extLst>
              <a:ext uri="{FF2B5EF4-FFF2-40B4-BE49-F238E27FC236}">
                <a16:creationId xmlns:a16="http://schemas.microsoft.com/office/drawing/2014/main" id="{4F6EB9E9-1C3D-2B8A-4D05-3CBB34AE6A18}"/>
              </a:ext>
            </a:extLst>
          </p:cNvPr>
          <p:cNvSpPr/>
          <p:nvPr/>
        </p:nvSpPr>
        <p:spPr>
          <a:xfrm>
            <a:off x="7522025" y="5499204"/>
            <a:ext cx="192094" cy="449187"/>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3" name="Text 17">
            <a:extLst>
              <a:ext uri="{FF2B5EF4-FFF2-40B4-BE49-F238E27FC236}">
                <a16:creationId xmlns:a16="http://schemas.microsoft.com/office/drawing/2014/main" id="{706D19E6-8D87-8258-4314-B042DE1AF77A}"/>
              </a:ext>
            </a:extLst>
          </p:cNvPr>
          <p:cNvSpPr/>
          <p:nvPr/>
        </p:nvSpPr>
        <p:spPr>
          <a:xfrm>
            <a:off x="8796545" y="5511552"/>
            <a:ext cx="2267457" cy="374450"/>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User Interface</a:t>
            </a:r>
            <a:endParaRPr lang="en-US" sz="2187" dirty="0"/>
          </a:p>
        </p:txBody>
      </p:sp>
      <p:sp>
        <p:nvSpPr>
          <p:cNvPr id="24" name="Text 18">
            <a:extLst>
              <a:ext uri="{FF2B5EF4-FFF2-40B4-BE49-F238E27FC236}">
                <a16:creationId xmlns:a16="http://schemas.microsoft.com/office/drawing/2014/main" id="{8E574300-F9E8-9C6A-168E-ABC7D7C90A2E}"/>
              </a:ext>
            </a:extLst>
          </p:cNvPr>
          <p:cNvSpPr/>
          <p:nvPr/>
        </p:nvSpPr>
        <p:spPr>
          <a:xfrm>
            <a:off x="8758995" y="5968625"/>
            <a:ext cx="4138213" cy="191655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user interface of the music recommendation system presents the recommendations in an intuitive and user-friendly way for easy exploration and discovery.</a:t>
            </a:r>
            <a:endParaRPr lang="en-US" sz="1750" dirty="0"/>
          </a:p>
        </p:txBody>
      </p:sp>
    </p:spTree>
    <p:extLst>
      <p:ext uri="{BB962C8B-B14F-4D97-AF65-F5344CB8AC3E}">
        <p14:creationId xmlns:p14="http://schemas.microsoft.com/office/powerpoint/2010/main" val="590834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6B71E63E-302C-2CE0-983E-463AB24118E5}"/>
              </a:ext>
            </a:extLst>
          </p:cNvPr>
          <p:cNvSpPr/>
          <p:nvPr/>
        </p:nvSpPr>
        <p:spPr>
          <a:xfrm>
            <a:off x="10632" y="10632"/>
            <a:ext cx="14619767" cy="8218967"/>
          </a:xfrm>
          <a:prstGeom prst="rect">
            <a:avLst/>
          </a:prstGeom>
          <a:solidFill>
            <a:srgbClr val="FAF2E9"/>
          </a:solidFill>
          <a:ln/>
        </p:spPr>
        <p:txBody>
          <a:bodyPr/>
          <a:lstStyle/>
          <a:p>
            <a:endParaRPr lang="en-IN"/>
          </a:p>
        </p:txBody>
      </p:sp>
      <p:sp>
        <p:nvSpPr>
          <p:cNvPr id="3" name="Shape 1">
            <a:extLst>
              <a:ext uri="{FF2B5EF4-FFF2-40B4-BE49-F238E27FC236}">
                <a16:creationId xmlns:a16="http://schemas.microsoft.com/office/drawing/2014/main" id="{6DF6C1CA-E661-B990-9A9A-6E0D6029D77B}"/>
              </a:ext>
            </a:extLst>
          </p:cNvPr>
          <p:cNvSpPr/>
          <p:nvPr/>
        </p:nvSpPr>
        <p:spPr>
          <a:xfrm>
            <a:off x="10632" y="10632"/>
            <a:ext cx="14619767" cy="8218967"/>
          </a:xfrm>
          <a:prstGeom prst="rect">
            <a:avLst/>
          </a:prstGeom>
          <a:solidFill>
            <a:srgbClr val="FDFAF7"/>
          </a:solidFill>
          <a:ln w="13811">
            <a:solidFill>
              <a:srgbClr val="E5E0DF"/>
            </a:solidFill>
            <a:prstDash val="solid"/>
          </a:ln>
        </p:spPr>
        <p:txBody>
          <a:bodyPr/>
          <a:lstStyle/>
          <a:p>
            <a:endParaRPr lang="en-IN"/>
          </a:p>
        </p:txBody>
      </p:sp>
      <p:sp>
        <p:nvSpPr>
          <p:cNvPr id="4" name="Text 2">
            <a:extLst>
              <a:ext uri="{FF2B5EF4-FFF2-40B4-BE49-F238E27FC236}">
                <a16:creationId xmlns:a16="http://schemas.microsoft.com/office/drawing/2014/main" id="{281D5C29-26A0-F953-65CF-CFEEA8C32B3B}"/>
              </a:ext>
            </a:extLst>
          </p:cNvPr>
          <p:cNvSpPr/>
          <p:nvPr/>
        </p:nvSpPr>
        <p:spPr>
          <a:xfrm>
            <a:off x="2043137" y="1215811"/>
            <a:ext cx="7072050" cy="693476"/>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Data collection and analysis</a:t>
            </a:r>
            <a:endParaRPr lang="en-US" sz="4374" dirty="0"/>
          </a:p>
        </p:txBody>
      </p:sp>
      <p:pic>
        <p:nvPicPr>
          <p:cNvPr id="5" name="Image 0" descr="preencoded.png">
            <a:extLst>
              <a:ext uri="{FF2B5EF4-FFF2-40B4-BE49-F238E27FC236}">
                <a16:creationId xmlns:a16="http://schemas.microsoft.com/office/drawing/2014/main" id="{FF3708AC-D0B7-CF7C-CA59-AC00EC016B66}"/>
              </a:ext>
            </a:extLst>
          </p:cNvPr>
          <p:cNvPicPr>
            <a:picLocks noChangeAspect="1"/>
          </p:cNvPicPr>
          <p:nvPr/>
        </p:nvPicPr>
        <p:blipFill>
          <a:blip r:embed="rId2"/>
          <a:stretch>
            <a:fillRect/>
          </a:stretch>
        </p:blipFill>
        <p:spPr>
          <a:xfrm>
            <a:off x="2040387" y="2355108"/>
            <a:ext cx="3293493" cy="2035441"/>
          </a:xfrm>
          <a:prstGeom prst="rect">
            <a:avLst/>
          </a:prstGeom>
          <a:effectLst>
            <a:outerShdw blurRad="50800" dist="38100" dir="2700000" algn="tl" rotWithShape="0">
              <a:prstClr val="black">
                <a:alpha val="40000"/>
              </a:prstClr>
            </a:outerShdw>
          </a:effectLst>
        </p:spPr>
      </p:pic>
      <p:sp>
        <p:nvSpPr>
          <p:cNvPr id="6" name="Text 3">
            <a:extLst>
              <a:ext uri="{FF2B5EF4-FFF2-40B4-BE49-F238E27FC236}">
                <a16:creationId xmlns:a16="http://schemas.microsoft.com/office/drawing/2014/main" id="{5B5AA47A-A24D-ADF1-18EE-95CB38FB9CAE}"/>
              </a:ext>
            </a:extLst>
          </p:cNvPr>
          <p:cNvSpPr/>
          <p:nvPr/>
        </p:nvSpPr>
        <p:spPr>
          <a:xfrm>
            <a:off x="2039981" y="4668651"/>
            <a:ext cx="2733949" cy="346737"/>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User Listening Habits</a:t>
            </a:r>
            <a:endParaRPr lang="en-US" sz="2187" dirty="0"/>
          </a:p>
        </p:txBody>
      </p:sp>
      <p:sp>
        <p:nvSpPr>
          <p:cNvPr id="7" name="Text 4">
            <a:extLst>
              <a:ext uri="{FF2B5EF4-FFF2-40B4-BE49-F238E27FC236}">
                <a16:creationId xmlns:a16="http://schemas.microsoft.com/office/drawing/2014/main" id="{52B97A4A-088D-2504-A19D-33EB031B6667}"/>
              </a:ext>
            </a:extLst>
          </p:cNvPr>
          <p:cNvSpPr/>
          <p:nvPr/>
        </p:nvSpPr>
        <p:spPr>
          <a:xfrm>
            <a:off x="2040387" y="5239395"/>
            <a:ext cx="3293493" cy="141976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Analyzing user listening habits helps determine musical preferences, favorite genres, and frequently played artists.</a:t>
            </a:r>
            <a:endParaRPr lang="en-US" sz="1750" dirty="0"/>
          </a:p>
        </p:txBody>
      </p:sp>
      <p:pic>
        <p:nvPicPr>
          <p:cNvPr id="8" name="Image 1" descr="preencoded.png">
            <a:extLst>
              <a:ext uri="{FF2B5EF4-FFF2-40B4-BE49-F238E27FC236}">
                <a16:creationId xmlns:a16="http://schemas.microsoft.com/office/drawing/2014/main" id="{9BEDC4B4-3FB0-1E94-DA42-E315451A210D}"/>
              </a:ext>
            </a:extLst>
          </p:cNvPr>
          <p:cNvPicPr>
            <a:picLocks noChangeAspect="1"/>
          </p:cNvPicPr>
          <p:nvPr/>
        </p:nvPicPr>
        <p:blipFill>
          <a:blip r:embed="rId3"/>
          <a:stretch>
            <a:fillRect/>
          </a:stretch>
        </p:blipFill>
        <p:spPr>
          <a:xfrm>
            <a:off x="5669532" y="2355108"/>
            <a:ext cx="3293612" cy="2035560"/>
          </a:xfrm>
          <a:prstGeom prst="rect">
            <a:avLst/>
          </a:prstGeom>
          <a:effectLst>
            <a:outerShdw blurRad="50800" dist="38100" dir="2700000" algn="tl" rotWithShape="0">
              <a:prstClr val="black">
                <a:alpha val="40000"/>
              </a:prstClr>
            </a:outerShdw>
          </a:effectLst>
        </p:spPr>
      </p:pic>
      <p:sp>
        <p:nvSpPr>
          <p:cNvPr id="9" name="Text 5">
            <a:extLst>
              <a:ext uri="{FF2B5EF4-FFF2-40B4-BE49-F238E27FC236}">
                <a16:creationId xmlns:a16="http://schemas.microsoft.com/office/drawing/2014/main" id="{7474F92C-C8AB-E33E-0810-B3CAF6856EEE}"/>
              </a:ext>
            </a:extLst>
          </p:cNvPr>
          <p:cNvSpPr/>
          <p:nvPr/>
        </p:nvSpPr>
        <p:spPr>
          <a:xfrm>
            <a:off x="5668965" y="4668770"/>
            <a:ext cx="2514557" cy="346737"/>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Social Media Trends</a:t>
            </a:r>
            <a:endParaRPr lang="en-US" sz="2187" dirty="0"/>
          </a:p>
        </p:txBody>
      </p:sp>
      <p:sp>
        <p:nvSpPr>
          <p:cNvPr id="10" name="Text 6">
            <a:extLst>
              <a:ext uri="{FF2B5EF4-FFF2-40B4-BE49-F238E27FC236}">
                <a16:creationId xmlns:a16="http://schemas.microsoft.com/office/drawing/2014/main" id="{0547E2E1-D259-B43B-931B-3E0BD817763D}"/>
              </a:ext>
            </a:extLst>
          </p:cNvPr>
          <p:cNvSpPr/>
          <p:nvPr/>
        </p:nvSpPr>
        <p:spPr>
          <a:xfrm>
            <a:off x="5669532" y="5239974"/>
            <a:ext cx="3293612" cy="1774712"/>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By monitoring social media platforms, the system captures emerging trends and identifies popular songs, artists, and genres.</a:t>
            </a:r>
            <a:endParaRPr lang="en-US" sz="1750" dirty="0"/>
          </a:p>
        </p:txBody>
      </p:sp>
      <p:pic>
        <p:nvPicPr>
          <p:cNvPr id="11" name="Image 2" descr="preencoded.png">
            <a:extLst>
              <a:ext uri="{FF2B5EF4-FFF2-40B4-BE49-F238E27FC236}">
                <a16:creationId xmlns:a16="http://schemas.microsoft.com/office/drawing/2014/main" id="{91FB49A1-24D8-DA80-2208-5BB7D8D1A30E}"/>
              </a:ext>
            </a:extLst>
          </p:cNvPr>
          <p:cNvPicPr>
            <a:picLocks noChangeAspect="1"/>
          </p:cNvPicPr>
          <p:nvPr/>
        </p:nvPicPr>
        <p:blipFill>
          <a:blip r:embed="rId4"/>
          <a:stretch>
            <a:fillRect/>
          </a:stretch>
        </p:blipFill>
        <p:spPr>
          <a:xfrm>
            <a:off x="9298795" y="2355108"/>
            <a:ext cx="3293612" cy="2035560"/>
          </a:xfrm>
          <a:prstGeom prst="rect">
            <a:avLst/>
          </a:prstGeom>
          <a:effectLst>
            <a:outerShdw blurRad="50800" dist="38100" dir="2700000" algn="tl" rotWithShape="0">
              <a:prstClr val="black">
                <a:alpha val="40000"/>
              </a:prstClr>
            </a:outerShdw>
          </a:effectLst>
        </p:spPr>
      </p:pic>
      <p:sp>
        <p:nvSpPr>
          <p:cNvPr id="12" name="Text 7">
            <a:extLst>
              <a:ext uri="{FF2B5EF4-FFF2-40B4-BE49-F238E27FC236}">
                <a16:creationId xmlns:a16="http://schemas.microsoft.com/office/drawing/2014/main" id="{9ACB2BAB-75F7-F911-054E-1CEC04169E1D}"/>
              </a:ext>
            </a:extLst>
          </p:cNvPr>
          <p:cNvSpPr/>
          <p:nvPr/>
        </p:nvSpPr>
        <p:spPr>
          <a:xfrm>
            <a:off x="9298130" y="4668770"/>
            <a:ext cx="2378210" cy="346737"/>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Artist Information</a:t>
            </a:r>
            <a:endParaRPr lang="en-US" sz="2187" dirty="0"/>
          </a:p>
        </p:txBody>
      </p:sp>
      <p:sp>
        <p:nvSpPr>
          <p:cNvPr id="13" name="Text 8">
            <a:extLst>
              <a:ext uri="{FF2B5EF4-FFF2-40B4-BE49-F238E27FC236}">
                <a16:creationId xmlns:a16="http://schemas.microsoft.com/office/drawing/2014/main" id="{EE4CE6D1-EC27-75C4-71E7-A5A5CA23E6AA}"/>
              </a:ext>
            </a:extLst>
          </p:cNvPr>
          <p:cNvSpPr/>
          <p:nvPr/>
        </p:nvSpPr>
        <p:spPr>
          <a:xfrm>
            <a:off x="9298795" y="5239974"/>
            <a:ext cx="3293612" cy="1774712"/>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Collecting data about individual artists, their style, collaborations, and attributes helps in creating meaningful recommendations.</a:t>
            </a:r>
            <a:endParaRPr lang="en-US" sz="1750" dirty="0"/>
          </a:p>
        </p:txBody>
      </p:sp>
    </p:spTree>
    <p:extLst>
      <p:ext uri="{BB962C8B-B14F-4D97-AF65-F5344CB8AC3E}">
        <p14:creationId xmlns:p14="http://schemas.microsoft.com/office/powerpoint/2010/main" val="1328821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EC5BB914-1607-639E-8029-0357C870CC9B}"/>
              </a:ext>
            </a:extLst>
          </p:cNvPr>
          <p:cNvSpPr/>
          <p:nvPr/>
        </p:nvSpPr>
        <p:spPr>
          <a:xfrm>
            <a:off x="0" y="0"/>
            <a:ext cx="14630400" cy="8229600"/>
          </a:xfrm>
          <a:prstGeom prst="rect">
            <a:avLst/>
          </a:prstGeom>
          <a:solidFill>
            <a:srgbClr val="FAF2E9"/>
          </a:solidFill>
          <a:ln/>
        </p:spPr>
        <p:txBody>
          <a:bodyPr/>
          <a:lstStyle/>
          <a:p>
            <a:endParaRPr lang="en-IN"/>
          </a:p>
        </p:txBody>
      </p:sp>
      <p:sp>
        <p:nvSpPr>
          <p:cNvPr id="3" name="Shape 1">
            <a:extLst>
              <a:ext uri="{FF2B5EF4-FFF2-40B4-BE49-F238E27FC236}">
                <a16:creationId xmlns:a16="http://schemas.microsoft.com/office/drawing/2014/main" id="{F0AB7825-0E03-37B6-4227-DFA5D3522811}"/>
              </a:ext>
            </a:extLst>
          </p:cNvPr>
          <p:cNvSpPr/>
          <p:nvPr/>
        </p:nvSpPr>
        <p:spPr>
          <a:xfrm>
            <a:off x="119" y="71331"/>
            <a:ext cx="14630400" cy="8230076"/>
          </a:xfrm>
          <a:prstGeom prst="rect">
            <a:avLst/>
          </a:prstGeom>
          <a:solidFill>
            <a:srgbClr val="FDFAF7"/>
          </a:solidFill>
          <a:ln w="13335">
            <a:solidFill>
              <a:srgbClr val="E5E0DF"/>
            </a:solidFill>
            <a:prstDash val="solid"/>
          </a:ln>
        </p:spPr>
        <p:txBody>
          <a:bodyPr/>
          <a:lstStyle/>
          <a:p>
            <a:endParaRPr lang="en-IN"/>
          </a:p>
        </p:txBody>
      </p:sp>
      <p:sp>
        <p:nvSpPr>
          <p:cNvPr id="4" name="Text 2">
            <a:extLst>
              <a:ext uri="{FF2B5EF4-FFF2-40B4-BE49-F238E27FC236}">
                <a16:creationId xmlns:a16="http://schemas.microsoft.com/office/drawing/2014/main" id="{966EEEC9-D3BD-4FA4-00E3-B35CB60E946F}"/>
              </a:ext>
            </a:extLst>
          </p:cNvPr>
          <p:cNvSpPr/>
          <p:nvPr/>
        </p:nvSpPr>
        <p:spPr>
          <a:xfrm>
            <a:off x="1530013" y="387966"/>
            <a:ext cx="7062668" cy="670679"/>
          </a:xfrm>
          <a:prstGeom prst="rect">
            <a:avLst/>
          </a:prstGeom>
          <a:noFill/>
          <a:ln/>
        </p:spPr>
        <p:txBody>
          <a:bodyPr wrap="none" rtlCol="0" anchor="t"/>
          <a:lstStyle/>
          <a:p>
            <a:pPr marL="0" indent="0">
              <a:lnSpc>
                <a:spcPts val="5282"/>
              </a:lnSpc>
              <a:buNone/>
            </a:pPr>
            <a:r>
              <a:rPr lang="en-US" sz="4225" b="1" kern="0" spc="-127" dirty="0">
                <a:solidFill>
                  <a:srgbClr val="591CE6"/>
                </a:solidFill>
                <a:latin typeface="p22-mackinac-pro" pitchFamily="34" charset="0"/>
                <a:ea typeface="p22-mackinac-pro" pitchFamily="34" charset="-122"/>
                <a:cs typeface="p22-mackinac-pro" pitchFamily="34" charset="-120"/>
              </a:rPr>
              <a:t>Data Collection and Analysis</a:t>
            </a:r>
            <a:endParaRPr lang="en-US" sz="4225" dirty="0"/>
          </a:p>
        </p:txBody>
      </p:sp>
      <p:sp>
        <p:nvSpPr>
          <p:cNvPr id="5" name="Shape 3">
            <a:extLst>
              <a:ext uri="{FF2B5EF4-FFF2-40B4-BE49-F238E27FC236}">
                <a16:creationId xmlns:a16="http://schemas.microsoft.com/office/drawing/2014/main" id="{A11CE5D2-5348-F545-C31A-9F713CA22168}"/>
              </a:ext>
            </a:extLst>
          </p:cNvPr>
          <p:cNvSpPr/>
          <p:nvPr/>
        </p:nvSpPr>
        <p:spPr>
          <a:xfrm>
            <a:off x="7293769" y="1700411"/>
            <a:ext cx="42863" cy="5949791"/>
          </a:xfrm>
          <a:prstGeom prst="rect">
            <a:avLst/>
          </a:prstGeom>
          <a:solidFill>
            <a:srgbClr val="C1AFE9"/>
          </a:solidFill>
          <a:ln/>
        </p:spPr>
        <p:txBody>
          <a:bodyPr/>
          <a:lstStyle/>
          <a:p>
            <a:endParaRPr lang="en-IN"/>
          </a:p>
        </p:txBody>
      </p:sp>
      <p:sp>
        <p:nvSpPr>
          <p:cNvPr id="6" name="Shape 4">
            <a:extLst>
              <a:ext uri="{FF2B5EF4-FFF2-40B4-BE49-F238E27FC236}">
                <a16:creationId xmlns:a16="http://schemas.microsoft.com/office/drawing/2014/main" id="{775642F3-E420-B086-A3B0-7525D0000115}"/>
              </a:ext>
            </a:extLst>
          </p:cNvPr>
          <p:cNvSpPr/>
          <p:nvPr/>
        </p:nvSpPr>
        <p:spPr>
          <a:xfrm>
            <a:off x="7556659" y="2088079"/>
            <a:ext cx="751165" cy="42863"/>
          </a:xfrm>
          <a:prstGeom prst="rect">
            <a:avLst/>
          </a:prstGeom>
          <a:solidFill>
            <a:srgbClr val="C1AFE9"/>
          </a:solidFill>
          <a:ln/>
        </p:spPr>
        <p:txBody>
          <a:bodyPr/>
          <a:lstStyle/>
          <a:p>
            <a:endParaRPr lang="en-IN"/>
          </a:p>
        </p:txBody>
      </p:sp>
      <p:sp>
        <p:nvSpPr>
          <p:cNvPr id="7" name="Shape 5">
            <a:extLst>
              <a:ext uri="{FF2B5EF4-FFF2-40B4-BE49-F238E27FC236}">
                <a16:creationId xmlns:a16="http://schemas.microsoft.com/office/drawing/2014/main" id="{D08677C9-4E11-9F4C-38F7-613F75B9482A}"/>
              </a:ext>
            </a:extLst>
          </p:cNvPr>
          <p:cNvSpPr/>
          <p:nvPr/>
        </p:nvSpPr>
        <p:spPr>
          <a:xfrm>
            <a:off x="7073741" y="1910582"/>
            <a:ext cx="482917" cy="482918"/>
          </a:xfrm>
          <a:prstGeom prst="roundRect">
            <a:avLst>
              <a:gd name="adj" fmla="val 20002"/>
            </a:avLst>
          </a:prstGeom>
          <a:solidFill>
            <a:srgbClr val="E0D7F4"/>
          </a:solidFill>
          <a:ln w="13335">
            <a:solidFill>
              <a:srgbClr val="C1AFE9"/>
            </a:solidFill>
            <a:prstDash val="solid"/>
          </a:ln>
        </p:spPr>
        <p:txBody>
          <a:bodyPr/>
          <a:lstStyle/>
          <a:p>
            <a:endParaRPr lang="en-IN"/>
          </a:p>
        </p:txBody>
      </p:sp>
      <p:sp>
        <p:nvSpPr>
          <p:cNvPr id="8" name="Text 6">
            <a:extLst>
              <a:ext uri="{FF2B5EF4-FFF2-40B4-BE49-F238E27FC236}">
                <a16:creationId xmlns:a16="http://schemas.microsoft.com/office/drawing/2014/main" id="{0F293916-0E10-943B-8F9C-1271FC5A8F5A}"/>
              </a:ext>
            </a:extLst>
          </p:cNvPr>
          <p:cNvSpPr/>
          <p:nvPr/>
        </p:nvSpPr>
        <p:spPr>
          <a:xfrm>
            <a:off x="7255073" y="1897975"/>
            <a:ext cx="119896" cy="402431"/>
          </a:xfrm>
          <a:prstGeom prst="rect">
            <a:avLst/>
          </a:prstGeom>
          <a:noFill/>
          <a:ln/>
        </p:spPr>
        <p:txBody>
          <a:bodyPr wrap="none" rtlCol="0" anchor="t"/>
          <a:lstStyle/>
          <a:p>
            <a:pPr marL="0" indent="0" algn="ctr">
              <a:lnSpc>
                <a:spcPts val="3169"/>
              </a:lnSpc>
              <a:buNone/>
            </a:pPr>
            <a:r>
              <a:rPr lang="en-US" sz="2535" b="1" kern="0" spc="-76" dirty="0">
                <a:solidFill>
                  <a:srgbClr val="272525"/>
                </a:solidFill>
                <a:latin typeface="p22-mackinac-pro" pitchFamily="34" charset="0"/>
                <a:ea typeface="p22-mackinac-pro" pitchFamily="34" charset="-122"/>
                <a:cs typeface="p22-mackinac-pro" pitchFamily="34" charset="-120"/>
              </a:rPr>
              <a:t>1</a:t>
            </a:r>
            <a:endParaRPr lang="en-US" sz="2535" dirty="0"/>
          </a:p>
        </p:txBody>
      </p:sp>
      <p:sp>
        <p:nvSpPr>
          <p:cNvPr id="9" name="Text 7">
            <a:extLst>
              <a:ext uri="{FF2B5EF4-FFF2-40B4-BE49-F238E27FC236}">
                <a16:creationId xmlns:a16="http://schemas.microsoft.com/office/drawing/2014/main" id="{790B2FD3-B44F-2A6C-6154-3C126473990C}"/>
              </a:ext>
            </a:extLst>
          </p:cNvPr>
          <p:cNvSpPr/>
          <p:nvPr/>
        </p:nvSpPr>
        <p:spPr>
          <a:xfrm>
            <a:off x="8384185" y="1914962"/>
            <a:ext cx="2146459" cy="335399"/>
          </a:xfrm>
          <a:prstGeom prst="rect">
            <a:avLst/>
          </a:prstGeom>
          <a:noFill/>
          <a:ln/>
        </p:spPr>
        <p:txBody>
          <a:bodyPr wrap="none" rtlCol="0" anchor="t"/>
          <a:lstStyle/>
          <a:p>
            <a:pPr marL="0" indent="0" algn="l">
              <a:lnSpc>
                <a:spcPts val="2641"/>
              </a:lnSpc>
              <a:buNone/>
            </a:pPr>
            <a:r>
              <a:rPr lang="en-US" sz="2400" b="1" kern="0" spc="-63" dirty="0">
                <a:solidFill>
                  <a:srgbClr val="272525"/>
                </a:solidFill>
                <a:latin typeface="p22-mackinac-pro" pitchFamily="34" charset="0"/>
                <a:ea typeface="p22-mackinac-pro" pitchFamily="34" charset="-122"/>
                <a:cs typeface="p22-mackinac-pro" pitchFamily="34" charset="-120"/>
              </a:rPr>
              <a:t>Data </a:t>
            </a:r>
            <a:r>
              <a:rPr lang="en-US" sz="2400" b="1" kern="0" spc="-63" dirty="0">
                <a:solidFill>
                  <a:srgbClr val="272525"/>
                </a:solidFill>
                <a:ea typeface="p22-mackinac-pro" pitchFamily="34" charset="-122"/>
                <a:cs typeface="p22-mackinac-pro" pitchFamily="34" charset="-120"/>
              </a:rPr>
              <a:t>Collection</a:t>
            </a:r>
            <a:endParaRPr lang="en-US" sz="2400" dirty="0"/>
          </a:p>
        </p:txBody>
      </p:sp>
      <p:sp>
        <p:nvSpPr>
          <p:cNvPr id="10" name="Text 8">
            <a:extLst>
              <a:ext uri="{FF2B5EF4-FFF2-40B4-BE49-F238E27FC236}">
                <a16:creationId xmlns:a16="http://schemas.microsoft.com/office/drawing/2014/main" id="{2D614BEF-472E-61BC-C439-D5023B34DE99}"/>
              </a:ext>
            </a:extLst>
          </p:cNvPr>
          <p:cNvSpPr/>
          <p:nvPr/>
        </p:nvSpPr>
        <p:spPr>
          <a:xfrm>
            <a:off x="8495705" y="2464912"/>
            <a:ext cx="3917394" cy="1716881"/>
          </a:xfrm>
          <a:prstGeom prst="rect">
            <a:avLst/>
          </a:prstGeom>
          <a:noFill/>
          <a:ln/>
        </p:spPr>
        <p:txBody>
          <a:bodyPr wrap="square" rtlCol="0" anchor="t"/>
          <a:lstStyle/>
          <a:p>
            <a:pPr marL="0" indent="0" algn="just">
              <a:buNone/>
            </a:pPr>
            <a:r>
              <a:rPr lang="en-US" dirty="0">
                <a:solidFill>
                  <a:srgbClr val="272525"/>
                </a:solidFill>
                <a:latin typeface="Eudoxus Sans" pitchFamily="34" charset="0"/>
                <a:ea typeface="Eudoxus Sans" pitchFamily="34" charset="-122"/>
                <a:cs typeface="Eudoxus Sans" pitchFamily="34" charset="-120"/>
              </a:rPr>
              <a:t>The music streaming platforms are the primary data source for the recommendation engine. The system also collects data from social media, user searches, and purchase history.</a:t>
            </a:r>
            <a:endParaRPr lang="en-US" dirty="0"/>
          </a:p>
        </p:txBody>
      </p:sp>
      <p:sp>
        <p:nvSpPr>
          <p:cNvPr id="11" name="Shape 9">
            <a:extLst>
              <a:ext uri="{FF2B5EF4-FFF2-40B4-BE49-F238E27FC236}">
                <a16:creationId xmlns:a16="http://schemas.microsoft.com/office/drawing/2014/main" id="{6204ECCE-93F6-9165-DB81-F23FA691F137}"/>
              </a:ext>
            </a:extLst>
          </p:cNvPr>
          <p:cNvSpPr/>
          <p:nvPr/>
        </p:nvSpPr>
        <p:spPr>
          <a:xfrm>
            <a:off x="6322576" y="3161189"/>
            <a:ext cx="751165" cy="42863"/>
          </a:xfrm>
          <a:prstGeom prst="rect">
            <a:avLst/>
          </a:prstGeom>
          <a:solidFill>
            <a:srgbClr val="C1AFE9"/>
          </a:solidFill>
          <a:ln/>
        </p:spPr>
        <p:txBody>
          <a:bodyPr/>
          <a:lstStyle/>
          <a:p>
            <a:endParaRPr lang="en-IN"/>
          </a:p>
        </p:txBody>
      </p:sp>
      <p:sp>
        <p:nvSpPr>
          <p:cNvPr id="12" name="Shape 10">
            <a:extLst>
              <a:ext uri="{FF2B5EF4-FFF2-40B4-BE49-F238E27FC236}">
                <a16:creationId xmlns:a16="http://schemas.microsoft.com/office/drawing/2014/main" id="{ECC4EC43-62C8-A491-EAB9-FC483DE4F1B4}"/>
              </a:ext>
            </a:extLst>
          </p:cNvPr>
          <p:cNvSpPr/>
          <p:nvPr/>
        </p:nvSpPr>
        <p:spPr>
          <a:xfrm>
            <a:off x="7073741" y="2941162"/>
            <a:ext cx="482917" cy="482918"/>
          </a:xfrm>
          <a:prstGeom prst="roundRect">
            <a:avLst>
              <a:gd name="adj" fmla="val 20002"/>
            </a:avLst>
          </a:prstGeom>
          <a:solidFill>
            <a:srgbClr val="E0D7F4"/>
          </a:solidFill>
          <a:ln w="13335">
            <a:solidFill>
              <a:srgbClr val="C1AFE9"/>
            </a:solidFill>
            <a:prstDash val="solid"/>
          </a:ln>
        </p:spPr>
        <p:txBody>
          <a:bodyPr/>
          <a:lstStyle/>
          <a:p>
            <a:endParaRPr lang="en-IN"/>
          </a:p>
        </p:txBody>
      </p:sp>
      <p:sp>
        <p:nvSpPr>
          <p:cNvPr id="13" name="Text 11">
            <a:extLst>
              <a:ext uri="{FF2B5EF4-FFF2-40B4-BE49-F238E27FC236}">
                <a16:creationId xmlns:a16="http://schemas.microsoft.com/office/drawing/2014/main" id="{67A1365D-42F5-1CD3-1BFB-7EEC24CD1B4E}"/>
              </a:ext>
            </a:extLst>
          </p:cNvPr>
          <p:cNvSpPr/>
          <p:nvPr/>
        </p:nvSpPr>
        <p:spPr>
          <a:xfrm>
            <a:off x="7224593" y="2971086"/>
            <a:ext cx="180856" cy="402431"/>
          </a:xfrm>
          <a:prstGeom prst="rect">
            <a:avLst/>
          </a:prstGeom>
          <a:noFill/>
          <a:ln/>
        </p:spPr>
        <p:txBody>
          <a:bodyPr wrap="none" rtlCol="0" anchor="t"/>
          <a:lstStyle/>
          <a:p>
            <a:pPr marL="0" indent="0" algn="ctr">
              <a:lnSpc>
                <a:spcPts val="3169"/>
              </a:lnSpc>
              <a:buNone/>
            </a:pPr>
            <a:r>
              <a:rPr lang="en-US" sz="2535" b="1" kern="0" spc="-76" dirty="0">
                <a:solidFill>
                  <a:srgbClr val="272525"/>
                </a:solidFill>
                <a:latin typeface="p22-mackinac-pro" pitchFamily="34" charset="0"/>
                <a:ea typeface="p22-mackinac-pro" pitchFamily="34" charset="-122"/>
                <a:cs typeface="p22-mackinac-pro" pitchFamily="34" charset="-120"/>
              </a:rPr>
              <a:t>2</a:t>
            </a:r>
            <a:endParaRPr lang="en-US" sz="2535" dirty="0"/>
          </a:p>
        </p:txBody>
      </p:sp>
      <p:sp>
        <p:nvSpPr>
          <p:cNvPr id="14" name="Text 12">
            <a:extLst>
              <a:ext uri="{FF2B5EF4-FFF2-40B4-BE49-F238E27FC236}">
                <a16:creationId xmlns:a16="http://schemas.microsoft.com/office/drawing/2014/main" id="{00F6CCAF-A394-69FE-E2E1-46847BDD0681}"/>
              </a:ext>
            </a:extLst>
          </p:cNvPr>
          <p:cNvSpPr/>
          <p:nvPr/>
        </p:nvSpPr>
        <p:spPr>
          <a:xfrm>
            <a:off x="4054443" y="2988072"/>
            <a:ext cx="2146459" cy="335399"/>
          </a:xfrm>
          <a:prstGeom prst="rect">
            <a:avLst/>
          </a:prstGeom>
          <a:noFill/>
          <a:ln/>
        </p:spPr>
        <p:txBody>
          <a:bodyPr wrap="none" rtlCol="0" anchor="t"/>
          <a:lstStyle/>
          <a:p>
            <a:pPr marL="0" indent="0" algn="r">
              <a:lnSpc>
                <a:spcPts val="2641"/>
              </a:lnSpc>
              <a:buNone/>
            </a:pPr>
            <a:r>
              <a:rPr lang="en-US" sz="2400" b="1" kern="0" spc="-63" dirty="0">
                <a:solidFill>
                  <a:srgbClr val="272525"/>
                </a:solidFill>
                <a:latin typeface="Calibri" panose="020F0502020204030204" pitchFamily="34" charset="0"/>
                <a:ea typeface="p22-mackinac-pro" pitchFamily="34" charset="-122"/>
                <a:cs typeface="Calibri" panose="020F0502020204030204" pitchFamily="34" charset="0"/>
              </a:rPr>
              <a:t>Pre-processing</a:t>
            </a:r>
            <a:endParaRPr lang="en-US" sz="2400" dirty="0">
              <a:latin typeface="Calibri" panose="020F0502020204030204" pitchFamily="34" charset="0"/>
              <a:cs typeface="Calibri" panose="020F0502020204030204" pitchFamily="34" charset="0"/>
            </a:endParaRPr>
          </a:p>
        </p:txBody>
      </p:sp>
      <p:sp>
        <p:nvSpPr>
          <p:cNvPr id="15" name="Text 13">
            <a:extLst>
              <a:ext uri="{FF2B5EF4-FFF2-40B4-BE49-F238E27FC236}">
                <a16:creationId xmlns:a16="http://schemas.microsoft.com/office/drawing/2014/main" id="{470F99E1-375D-DA86-C0A8-ECE8932EFA8E}"/>
              </a:ext>
            </a:extLst>
          </p:cNvPr>
          <p:cNvSpPr/>
          <p:nvPr/>
        </p:nvSpPr>
        <p:spPr>
          <a:xfrm>
            <a:off x="2217420" y="3538022"/>
            <a:ext cx="3917275" cy="1716881"/>
          </a:xfrm>
          <a:prstGeom prst="rect">
            <a:avLst/>
          </a:prstGeom>
          <a:noFill/>
          <a:ln/>
        </p:spPr>
        <p:txBody>
          <a:bodyPr wrap="square" rtlCol="0" anchor="t"/>
          <a:lstStyle/>
          <a:p>
            <a:pPr marL="0" indent="0" algn="just">
              <a:buNone/>
            </a:pPr>
            <a:r>
              <a:rPr lang="en-US" dirty="0">
                <a:solidFill>
                  <a:srgbClr val="272525"/>
                </a:solidFill>
                <a:latin typeface="Eudoxus Sans" pitchFamily="34" charset="0"/>
                <a:ea typeface="Eudoxus Sans" pitchFamily="34" charset="-122"/>
                <a:cs typeface="Eudoxus Sans" pitchFamily="34" charset="-120"/>
              </a:rPr>
              <a:t>The data might contain noise and irrelevant metadata. Pre-processing the data using techniques such as feature scaling, normalization, and outlier removal helps clean the data.</a:t>
            </a:r>
            <a:endParaRPr lang="en-US" dirty="0"/>
          </a:p>
        </p:txBody>
      </p:sp>
      <p:sp>
        <p:nvSpPr>
          <p:cNvPr id="16" name="Shape 14">
            <a:extLst>
              <a:ext uri="{FF2B5EF4-FFF2-40B4-BE49-F238E27FC236}">
                <a16:creationId xmlns:a16="http://schemas.microsoft.com/office/drawing/2014/main" id="{02006A49-3021-BD42-507D-FE191DFB74A5}"/>
              </a:ext>
            </a:extLst>
          </p:cNvPr>
          <p:cNvSpPr/>
          <p:nvPr/>
        </p:nvSpPr>
        <p:spPr>
          <a:xfrm>
            <a:off x="7556659" y="4998562"/>
            <a:ext cx="751165" cy="42863"/>
          </a:xfrm>
          <a:prstGeom prst="rect">
            <a:avLst/>
          </a:prstGeom>
          <a:solidFill>
            <a:srgbClr val="C1AFE9"/>
          </a:solidFill>
          <a:ln/>
        </p:spPr>
        <p:txBody>
          <a:bodyPr/>
          <a:lstStyle/>
          <a:p>
            <a:endParaRPr lang="en-IN"/>
          </a:p>
        </p:txBody>
      </p:sp>
      <p:sp>
        <p:nvSpPr>
          <p:cNvPr id="17" name="Shape 15">
            <a:extLst>
              <a:ext uri="{FF2B5EF4-FFF2-40B4-BE49-F238E27FC236}">
                <a16:creationId xmlns:a16="http://schemas.microsoft.com/office/drawing/2014/main" id="{8999AADF-FCE9-B325-7C47-43E9D918A358}"/>
              </a:ext>
            </a:extLst>
          </p:cNvPr>
          <p:cNvSpPr/>
          <p:nvPr/>
        </p:nvSpPr>
        <p:spPr>
          <a:xfrm>
            <a:off x="7073741" y="4778534"/>
            <a:ext cx="482917" cy="482918"/>
          </a:xfrm>
          <a:prstGeom prst="roundRect">
            <a:avLst>
              <a:gd name="adj" fmla="val 20002"/>
            </a:avLst>
          </a:prstGeom>
          <a:solidFill>
            <a:srgbClr val="E0D7F4"/>
          </a:solidFill>
          <a:ln w="13335">
            <a:solidFill>
              <a:srgbClr val="C1AFE9"/>
            </a:solidFill>
            <a:prstDash val="solid"/>
          </a:ln>
        </p:spPr>
        <p:txBody>
          <a:bodyPr/>
          <a:lstStyle/>
          <a:p>
            <a:endParaRPr lang="en-IN"/>
          </a:p>
        </p:txBody>
      </p:sp>
      <p:sp>
        <p:nvSpPr>
          <p:cNvPr id="18" name="Text 16">
            <a:extLst>
              <a:ext uri="{FF2B5EF4-FFF2-40B4-BE49-F238E27FC236}">
                <a16:creationId xmlns:a16="http://schemas.microsoft.com/office/drawing/2014/main" id="{D14616F6-61AA-0D92-FF05-F80B3D5E790C}"/>
              </a:ext>
            </a:extLst>
          </p:cNvPr>
          <p:cNvSpPr/>
          <p:nvPr/>
        </p:nvSpPr>
        <p:spPr>
          <a:xfrm>
            <a:off x="7203280" y="4814397"/>
            <a:ext cx="180856" cy="402431"/>
          </a:xfrm>
          <a:prstGeom prst="rect">
            <a:avLst/>
          </a:prstGeom>
          <a:noFill/>
          <a:ln/>
        </p:spPr>
        <p:txBody>
          <a:bodyPr wrap="none" rtlCol="0" anchor="t"/>
          <a:lstStyle/>
          <a:p>
            <a:pPr marL="0" indent="0" algn="ctr">
              <a:lnSpc>
                <a:spcPts val="3169"/>
              </a:lnSpc>
              <a:buNone/>
            </a:pPr>
            <a:r>
              <a:rPr lang="en-US" sz="2535" b="1" kern="0" spc="-76" dirty="0">
                <a:solidFill>
                  <a:srgbClr val="272525"/>
                </a:solidFill>
                <a:latin typeface="p22-mackinac-pro" pitchFamily="34" charset="0"/>
                <a:ea typeface="p22-mackinac-pro" pitchFamily="34" charset="-122"/>
                <a:cs typeface="p22-mackinac-pro" pitchFamily="34" charset="-120"/>
              </a:rPr>
              <a:t>3</a:t>
            </a:r>
            <a:endParaRPr lang="en-US" sz="2535" dirty="0"/>
          </a:p>
        </p:txBody>
      </p:sp>
      <p:sp>
        <p:nvSpPr>
          <p:cNvPr id="19" name="Text 17">
            <a:extLst>
              <a:ext uri="{FF2B5EF4-FFF2-40B4-BE49-F238E27FC236}">
                <a16:creationId xmlns:a16="http://schemas.microsoft.com/office/drawing/2014/main" id="{D0ABE45E-A6D7-7E14-7147-EE96DF390BE4}"/>
              </a:ext>
            </a:extLst>
          </p:cNvPr>
          <p:cNvSpPr/>
          <p:nvPr/>
        </p:nvSpPr>
        <p:spPr>
          <a:xfrm>
            <a:off x="8351996" y="4802028"/>
            <a:ext cx="2146459" cy="335399"/>
          </a:xfrm>
          <a:prstGeom prst="rect">
            <a:avLst/>
          </a:prstGeom>
          <a:noFill/>
          <a:ln/>
        </p:spPr>
        <p:txBody>
          <a:bodyPr wrap="none" rtlCol="0" anchor="t"/>
          <a:lstStyle/>
          <a:p>
            <a:pPr marL="0" indent="0" algn="l">
              <a:lnSpc>
                <a:spcPts val="2641"/>
              </a:lnSpc>
              <a:buNone/>
            </a:pPr>
            <a:r>
              <a:rPr lang="en-US" sz="2400" b="1" kern="0" spc="-63" dirty="0">
                <a:solidFill>
                  <a:srgbClr val="272525"/>
                </a:solidFill>
                <a:ea typeface="p22-mackinac-pro" pitchFamily="34" charset="-122"/>
                <a:cs typeface="p22-mackinac-pro" pitchFamily="34" charset="-120"/>
              </a:rPr>
              <a:t>Analysis</a:t>
            </a:r>
            <a:endParaRPr lang="en-US" sz="2400" dirty="0"/>
          </a:p>
        </p:txBody>
      </p:sp>
      <p:sp>
        <p:nvSpPr>
          <p:cNvPr id="20" name="Text 18">
            <a:extLst>
              <a:ext uri="{FF2B5EF4-FFF2-40B4-BE49-F238E27FC236}">
                <a16:creationId xmlns:a16="http://schemas.microsoft.com/office/drawing/2014/main" id="{459C42CF-65F4-892A-1411-8D1C150561AE}"/>
              </a:ext>
            </a:extLst>
          </p:cNvPr>
          <p:cNvSpPr/>
          <p:nvPr/>
        </p:nvSpPr>
        <p:spPr>
          <a:xfrm>
            <a:off x="8495705" y="5375394"/>
            <a:ext cx="3917394" cy="2060258"/>
          </a:xfrm>
          <a:prstGeom prst="rect">
            <a:avLst/>
          </a:prstGeom>
          <a:noFill/>
          <a:ln/>
        </p:spPr>
        <p:txBody>
          <a:bodyPr wrap="square" rtlCol="0" anchor="t"/>
          <a:lstStyle/>
          <a:p>
            <a:pPr marL="0" indent="0" algn="just">
              <a:buNone/>
            </a:pPr>
            <a:r>
              <a:rPr lang="en-US" dirty="0">
                <a:solidFill>
                  <a:srgbClr val="272525"/>
                </a:solidFill>
                <a:latin typeface="Eudoxus Sans" pitchFamily="34" charset="0"/>
                <a:ea typeface="Eudoxus Sans" pitchFamily="34" charset="-122"/>
                <a:cs typeface="Eudoxus Sans" pitchFamily="34" charset="-120"/>
              </a:rPr>
              <a:t>Statistical analysis and data visualization techniques such as PCA are used to understand the underlying patterns and correlations in the data. This helps in getting better recommendations.</a:t>
            </a:r>
            <a:endParaRPr lang="en-US" dirty="0"/>
          </a:p>
        </p:txBody>
      </p:sp>
      <p:sp>
        <p:nvSpPr>
          <p:cNvPr id="21" name="Shape 15">
            <a:extLst>
              <a:ext uri="{FF2B5EF4-FFF2-40B4-BE49-F238E27FC236}">
                <a16:creationId xmlns:a16="http://schemas.microsoft.com/office/drawing/2014/main" id="{77CC2514-9D34-A2EA-0301-1DD0A436DBD6}"/>
              </a:ext>
            </a:extLst>
          </p:cNvPr>
          <p:cNvSpPr/>
          <p:nvPr/>
        </p:nvSpPr>
        <p:spPr>
          <a:xfrm>
            <a:off x="7095173" y="6119297"/>
            <a:ext cx="482917" cy="482918"/>
          </a:xfrm>
          <a:prstGeom prst="roundRect">
            <a:avLst>
              <a:gd name="adj" fmla="val 20002"/>
            </a:avLst>
          </a:prstGeom>
          <a:solidFill>
            <a:srgbClr val="E0D7F4"/>
          </a:solidFill>
          <a:ln w="13335">
            <a:solidFill>
              <a:srgbClr val="C1AFE9"/>
            </a:solidFill>
            <a:prstDash val="solid"/>
          </a:ln>
        </p:spPr>
        <p:txBody>
          <a:bodyPr/>
          <a:lstStyle/>
          <a:p>
            <a:r>
              <a:rPr lang="en-US" sz="2400" b="1" dirty="0">
                <a:latin typeface="p22-mackinac-pro"/>
              </a:rPr>
              <a:t>4</a:t>
            </a:r>
            <a:endParaRPr lang="en-IN" sz="2400" b="1" dirty="0">
              <a:latin typeface="p22-mackinac-pro"/>
            </a:endParaRPr>
          </a:p>
        </p:txBody>
      </p:sp>
      <p:sp>
        <p:nvSpPr>
          <p:cNvPr id="22" name="Shape 14">
            <a:extLst>
              <a:ext uri="{FF2B5EF4-FFF2-40B4-BE49-F238E27FC236}">
                <a16:creationId xmlns:a16="http://schemas.microsoft.com/office/drawing/2014/main" id="{65D739E2-7A88-E9D1-B15E-9C685AF13483}"/>
              </a:ext>
            </a:extLst>
          </p:cNvPr>
          <p:cNvSpPr/>
          <p:nvPr/>
        </p:nvSpPr>
        <p:spPr>
          <a:xfrm>
            <a:off x="6344008" y="6382187"/>
            <a:ext cx="751165" cy="42863"/>
          </a:xfrm>
          <a:prstGeom prst="rect">
            <a:avLst/>
          </a:prstGeom>
          <a:solidFill>
            <a:srgbClr val="C1AFE9"/>
          </a:solidFill>
          <a:ln/>
        </p:spPr>
        <p:txBody>
          <a:bodyPr/>
          <a:lstStyle/>
          <a:p>
            <a:endParaRPr lang="en-IN"/>
          </a:p>
        </p:txBody>
      </p:sp>
      <p:sp>
        <p:nvSpPr>
          <p:cNvPr id="24" name="TextBox 23">
            <a:extLst>
              <a:ext uri="{FF2B5EF4-FFF2-40B4-BE49-F238E27FC236}">
                <a16:creationId xmlns:a16="http://schemas.microsoft.com/office/drawing/2014/main" id="{DF8BD8FE-89EC-E846-B759-8A7B17B520EE}"/>
              </a:ext>
            </a:extLst>
          </p:cNvPr>
          <p:cNvSpPr txBox="1"/>
          <p:nvPr/>
        </p:nvSpPr>
        <p:spPr>
          <a:xfrm>
            <a:off x="3971084" y="6149900"/>
            <a:ext cx="2426175" cy="438582"/>
          </a:xfrm>
          <a:prstGeom prst="rect">
            <a:avLst/>
          </a:prstGeom>
          <a:noFill/>
        </p:spPr>
        <p:txBody>
          <a:bodyPr wrap="square">
            <a:spAutoFit/>
          </a:bodyPr>
          <a:lstStyle/>
          <a:p>
            <a:pPr marL="0" indent="0" algn="l">
              <a:lnSpc>
                <a:spcPts val="2734"/>
              </a:lnSpc>
              <a:buNone/>
            </a:pPr>
            <a:r>
              <a:rPr lang="en-US" sz="2400" b="1" kern="0" spc="-66" dirty="0">
                <a:solidFill>
                  <a:srgbClr val="272525"/>
                </a:solidFill>
                <a:ea typeface="p22-mackinac-pro" pitchFamily="34" charset="-122"/>
                <a:cs typeface="p22-mackinac-pro" pitchFamily="34" charset="-120"/>
              </a:rPr>
              <a:t>Feature extraction</a:t>
            </a:r>
            <a:endParaRPr lang="en-US" sz="2400" dirty="0"/>
          </a:p>
        </p:txBody>
      </p:sp>
      <p:sp>
        <p:nvSpPr>
          <p:cNvPr id="26" name="TextBox 25">
            <a:extLst>
              <a:ext uri="{FF2B5EF4-FFF2-40B4-BE49-F238E27FC236}">
                <a16:creationId xmlns:a16="http://schemas.microsoft.com/office/drawing/2014/main" id="{9AC310A3-6013-993B-F110-64F279B881C0}"/>
              </a:ext>
            </a:extLst>
          </p:cNvPr>
          <p:cNvSpPr txBox="1"/>
          <p:nvPr/>
        </p:nvSpPr>
        <p:spPr>
          <a:xfrm>
            <a:off x="2132029" y="6581568"/>
            <a:ext cx="4969821" cy="646331"/>
          </a:xfrm>
          <a:prstGeom prst="rect">
            <a:avLst/>
          </a:prstGeom>
          <a:noFill/>
        </p:spPr>
        <p:txBody>
          <a:bodyPr wrap="square">
            <a:spAutoFit/>
          </a:bodyPr>
          <a:lstStyle/>
          <a:p>
            <a:pPr marL="0" indent="0" algn="l">
              <a:buNone/>
            </a:pPr>
            <a:r>
              <a:rPr lang="en-US" sz="1800" dirty="0">
                <a:solidFill>
                  <a:srgbClr val="272525"/>
                </a:solidFill>
                <a:latin typeface="Eudoxus Sans" pitchFamily="34" charset="0"/>
                <a:ea typeface="Eudoxus Sans" pitchFamily="34" charset="-122"/>
                <a:cs typeface="Eudoxus Sans" pitchFamily="34" charset="-120"/>
              </a:rPr>
              <a:t>Explore the process of extracting key features from the music data for effective recommendations.</a:t>
            </a:r>
            <a:endParaRPr lang="en-US" sz="1800" dirty="0"/>
          </a:p>
        </p:txBody>
      </p:sp>
    </p:spTree>
    <p:extLst>
      <p:ext uri="{BB962C8B-B14F-4D97-AF65-F5344CB8AC3E}">
        <p14:creationId xmlns:p14="http://schemas.microsoft.com/office/powerpoint/2010/main" val="54631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DF06D67-0A7C-E3C7-96D3-A74E308C77B0}"/>
              </a:ext>
            </a:extLst>
          </p:cNvPr>
          <p:cNvPicPr>
            <a:picLocks noChangeAspect="1" noChangeArrowheads="1"/>
          </p:cNvPicPr>
          <p:nvPr/>
        </p:nvPicPr>
        <p:blipFill>
          <a:blip r:embed="rId2" cstate="print"/>
          <a:srcRect/>
          <a:stretch>
            <a:fillRect/>
          </a:stretch>
        </p:blipFill>
        <p:spPr bwMode="auto">
          <a:xfrm>
            <a:off x="1311349" y="1986773"/>
            <a:ext cx="9257414" cy="5715112"/>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124692A-3ADF-61A3-2F15-B26C340EFD75}"/>
              </a:ext>
            </a:extLst>
          </p:cNvPr>
          <p:cNvSpPr txBox="1"/>
          <p:nvPr/>
        </p:nvSpPr>
        <p:spPr>
          <a:xfrm>
            <a:off x="1151859" y="899854"/>
            <a:ext cx="10001694" cy="707886"/>
          </a:xfrm>
          <a:prstGeom prst="rect">
            <a:avLst/>
          </a:prstGeom>
          <a:noFill/>
        </p:spPr>
        <p:txBody>
          <a:bodyPr wrap="square">
            <a:spAutoFit/>
          </a:bodyPr>
          <a:lstStyle/>
          <a:p>
            <a:r>
              <a:rPr lang="en-US" sz="2000" b="1" kern="0" spc="-131" dirty="0">
                <a:solidFill>
                  <a:srgbClr val="591CE6"/>
                </a:solidFill>
                <a:ea typeface="p22-mackinac-pro" pitchFamily="34" charset="-122"/>
                <a:sym typeface="Arial"/>
              </a:rPr>
              <a:t>After understanding the objective of the project and then importing all the necessary libraries, we will import the required dataset in csv format. Our dataset consist of 7001 rows and 21 columns in total.</a:t>
            </a:r>
            <a:endParaRPr lang="en-IN" sz="2000" b="1" kern="0" spc="-131" dirty="0">
              <a:solidFill>
                <a:srgbClr val="591CE6"/>
              </a:solidFill>
              <a:ea typeface="p22-mackinac-pro" pitchFamily="34" charset="-122"/>
            </a:endParaRPr>
          </a:p>
        </p:txBody>
      </p:sp>
    </p:spTree>
    <p:extLst>
      <p:ext uri="{BB962C8B-B14F-4D97-AF65-F5344CB8AC3E}">
        <p14:creationId xmlns:p14="http://schemas.microsoft.com/office/powerpoint/2010/main" val="2792918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7227CB-D73C-C745-6BB0-D506E519FAFD}"/>
              </a:ext>
            </a:extLst>
          </p:cNvPr>
          <p:cNvSpPr txBox="1"/>
          <p:nvPr/>
        </p:nvSpPr>
        <p:spPr>
          <a:xfrm>
            <a:off x="893135" y="446331"/>
            <a:ext cx="7315200" cy="756746"/>
          </a:xfrm>
          <a:prstGeom prst="rect">
            <a:avLst/>
          </a:prstGeom>
          <a:noFill/>
        </p:spPr>
        <p:txBody>
          <a:bodyPr wrap="square">
            <a:spAutoFit/>
          </a:bodyPr>
          <a:lstStyle/>
          <a:p>
            <a:pPr marL="0" indent="0">
              <a:lnSpc>
                <a:spcPts val="5468"/>
              </a:lnSpc>
              <a:buNone/>
            </a:pPr>
            <a:r>
              <a:rPr lang="en-US" sz="4000" b="1" kern="0" spc="-131" dirty="0">
                <a:solidFill>
                  <a:srgbClr val="591CE6"/>
                </a:solidFill>
                <a:latin typeface="p22-mackinac-pro" pitchFamily="34" charset="0"/>
                <a:ea typeface="p22-mackinac-pro" pitchFamily="34" charset="-122"/>
              </a:rPr>
              <a:t>Data Understanding:</a:t>
            </a:r>
            <a:endParaRPr lang="en-US" sz="4000" dirty="0"/>
          </a:p>
        </p:txBody>
      </p:sp>
      <p:pic>
        <p:nvPicPr>
          <p:cNvPr id="5" name="Picture 4">
            <a:extLst>
              <a:ext uri="{FF2B5EF4-FFF2-40B4-BE49-F238E27FC236}">
                <a16:creationId xmlns:a16="http://schemas.microsoft.com/office/drawing/2014/main" id="{E6CEA066-3D9E-6FD3-B658-484280D024C7}"/>
              </a:ext>
            </a:extLst>
          </p:cNvPr>
          <p:cNvPicPr>
            <a:picLocks noChangeAspect="1"/>
          </p:cNvPicPr>
          <p:nvPr/>
        </p:nvPicPr>
        <p:blipFill>
          <a:blip r:embed="rId2"/>
          <a:stretch>
            <a:fillRect/>
          </a:stretch>
        </p:blipFill>
        <p:spPr>
          <a:xfrm>
            <a:off x="1073888" y="2071022"/>
            <a:ext cx="2743200" cy="3524250"/>
          </a:xfrm>
          <a:prstGeom prst="rect">
            <a:avLst/>
          </a:prstGeom>
          <a:ln w="28575">
            <a:solidFill>
              <a:schemeClr val="tx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6DDE652E-C7A5-4223-6FE2-1A01B2EF159C}"/>
              </a:ext>
            </a:extLst>
          </p:cNvPr>
          <p:cNvSpPr txBox="1"/>
          <p:nvPr/>
        </p:nvSpPr>
        <p:spPr>
          <a:xfrm>
            <a:off x="1073888" y="1484646"/>
            <a:ext cx="3402419" cy="369332"/>
          </a:xfrm>
          <a:prstGeom prst="rect">
            <a:avLst/>
          </a:prstGeom>
          <a:noFill/>
        </p:spPr>
        <p:txBody>
          <a:bodyPr wrap="square">
            <a:spAutoFit/>
          </a:bodyPr>
          <a:lstStyle/>
          <a:p>
            <a:pPr lvl="0" algn="l" rtl="0">
              <a:spcBef>
                <a:spcPts val="0"/>
              </a:spcBef>
              <a:spcAft>
                <a:spcPts val="0"/>
              </a:spcAft>
              <a:buClr>
                <a:schemeClr val="tx1"/>
              </a:buClr>
              <a:buSzPts val="4000"/>
            </a:pPr>
            <a:r>
              <a:rPr lang="en-US" sz="1800" b="1" i="1" dirty="0">
                <a:latin typeface="Calibri" panose="020F0502020204030204" pitchFamily="34" charset="0"/>
                <a:ea typeface="Arial"/>
                <a:cs typeface="Calibri" panose="020F0502020204030204" pitchFamily="34" charset="0"/>
                <a:sym typeface="Arial"/>
              </a:rPr>
              <a:t>Columns/Features of our dataset </a:t>
            </a:r>
          </a:p>
        </p:txBody>
      </p:sp>
      <p:pic>
        <p:nvPicPr>
          <p:cNvPr id="9" name="Picture 8">
            <a:extLst>
              <a:ext uri="{FF2B5EF4-FFF2-40B4-BE49-F238E27FC236}">
                <a16:creationId xmlns:a16="http://schemas.microsoft.com/office/drawing/2014/main" id="{437BE2D1-5870-C9E2-ADC3-4B59A2684CA6}"/>
              </a:ext>
            </a:extLst>
          </p:cNvPr>
          <p:cNvPicPr>
            <a:picLocks noChangeAspect="1"/>
          </p:cNvPicPr>
          <p:nvPr/>
        </p:nvPicPr>
        <p:blipFill>
          <a:blip r:embed="rId3"/>
          <a:stretch>
            <a:fillRect/>
          </a:stretch>
        </p:blipFill>
        <p:spPr>
          <a:xfrm>
            <a:off x="5047586" y="1980534"/>
            <a:ext cx="2876550" cy="3705225"/>
          </a:xfrm>
          <a:prstGeom prst="rect">
            <a:avLst/>
          </a:prstGeom>
          <a:ln w="28575">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D1D5E003-9B01-45D2-5708-03290ECC0CA9}"/>
              </a:ext>
            </a:extLst>
          </p:cNvPr>
          <p:cNvSpPr txBox="1"/>
          <p:nvPr/>
        </p:nvSpPr>
        <p:spPr>
          <a:xfrm>
            <a:off x="4919995" y="1537809"/>
            <a:ext cx="2777977" cy="369332"/>
          </a:xfrm>
          <a:prstGeom prst="rect">
            <a:avLst/>
          </a:prstGeom>
          <a:noFill/>
        </p:spPr>
        <p:txBody>
          <a:bodyPr wrap="square">
            <a:spAutoFit/>
          </a:bodyPr>
          <a:lstStyle/>
          <a:p>
            <a:pPr lvl="0" algn="l" rtl="0">
              <a:spcBef>
                <a:spcPts val="0"/>
              </a:spcBef>
              <a:spcAft>
                <a:spcPts val="0"/>
              </a:spcAft>
              <a:buClr>
                <a:schemeClr val="tx1"/>
              </a:buClr>
              <a:buSzPts val="4000"/>
            </a:pPr>
            <a:r>
              <a:rPr lang="en-US" sz="1800" b="1" i="1" dirty="0">
                <a:latin typeface="Calibri" panose="020F0502020204030204" pitchFamily="34" charset="0"/>
                <a:ea typeface="Arial"/>
                <a:cs typeface="Calibri" panose="020F0502020204030204" pitchFamily="34" charset="0"/>
                <a:sym typeface="Arial"/>
              </a:rPr>
              <a:t>Total count</a:t>
            </a:r>
          </a:p>
        </p:txBody>
      </p:sp>
      <p:pic>
        <p:nvPicPr>
          <p:cNvPr id="17" name="Picture 16">
            <a:extLst>
              <a:ext uri="{FF2B5EF4-FFF2-40B4-BE49-F238E27FC236}">
                <a16:creationId xmlns:a16="http://schemas.microsoft.com/office/drawing/2014/main" id="{8676F4A9-B953-2676-74BC-9CEE53A6F0BE}"/>
              </a:ext>
            </a:extLst>
          </p:cNvPr>
          <p:cNvPicPr>
            <a:picLocks noChangeAspect="1"/>
          </p:cNvPicPr>
          <p:nvPr/>
        </p:nvPicPr>
        <p:blipFill>
          <a:blip r:embed="rId4"/>
          <a:stretch>
            <a:fillRect/>
          </a:stretch>
        </p:blipFill>
        <p:spPr>
          <a:xfrm>
            <a:off x="9066693" y="1980534"/>
            <a:ext cx="3694147" cy="4505325"/>
          </a:xfrm>
          <a:prstGeom prst="rect">
            <a:avLst/>
          </a:prstGeom>
          <a:ln w="28575">
            <a:solidFill>
              <a:schemeClr val="tx1"/>
            </a:solidFill>
          </a:ln>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7A7F8504-96E3-7ED0-093B-7E8B059B3B78}"/>
              </a:ext>
            </a:extLst>
          </p:cNvPr>
          <p:cNvSpPr txBox="1"/>
          <p:nvPr/>
        </p:nvSpPr>
        <p:spPr>
          <a:xfrm>
            <a:off x="8963246" y="1545967"/>
            <a:ext cx="1818168" cy="369332"/>
          </a:xfrm>
          <a:prstGeom prst="rect">
            <a:avLst/>
          </a:prstGeom>
          <a:noFill/>
        </p:spPr>
        <p:txBody>
          <a:bodyPr wrap="square">
            <a:spAutoFit/>
          </a:bodyPr>
          <a:lstStyle/>
          <a:p>
            <a:pPr lvl="0" algn="l" rtl="0">
              <a:spcBef>
                <a:spcPts val="0"/>
              </a:spcBef>
              <a:spcAft>
                <a:spcPts val="0"/>
              </a:spcAft>
              <a:buClr>
                <a:schemeClr val="tx1"/>
              </a:buClr>
              <a:buSzPts val="4000"/>
            </a:pPr>
            <a:r>
              <a:rPr lang="en-US" b="1" i="1" dirty="0">
                <a:latin typeface="Calibri" panose="020F0502020204030204" pitchFamily="34" charset="0"/>
                <a:ea typeface="Arial"/>
                <a:cs typeface="Calibri" panose="020F0502020204030204" pitchFamily="34" charset="0"/>
                <a:sym typeface="Arial"/>
              </a:rPr>
              <a:t>Data type</a:t>
            </a:r>
            <a:endParaRPr lang="en-US" sz="1800" b="1" i="1" dirty="0">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176774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EF1584-0F34-FF80-8A48-1B6998E22971}"/>
              </a:ext>
            </a:extLst>
          </p:cNvPr>
          <p:cNvPicPr>
            <a:picLocks noChangeAspect="1"/>
          </p:cNvPicPr>
          <p:nvPr/>
        </p:nvPicPr>
        <p:blipFill>
          <a:blip r:embed="rId2"/>
          <a:stretch>
            <a:fillRect/>
          </a:stretch>
        </p:blipFill>
        <p:spPr>
          <a:xfrm>
            <a:off x="502388" y="4114800"/>
            <a:ext cx="4452385" cy="3400425"/>
          </a:xfrm>
          <a:prstGeom prst="rect">
            <a:avLst/>
          </a:prstGeom>
          <a:ln w="28575">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63031ED4-E4E2-9FDA-91A3-026FC76DA7C0}"/>
              </a:ext>
            </a:extLst>
          </p:cNvPr>
          <p:cNvPicPr>
            <a:picLocks noChangeAspect="1"/>
          </p:cNvPicPr>
          <p:nvPr/>
        </p:nvPicPr>
        <p:blipFill>
          <a:blip r:embed="rId3"/>
          <a:stretch>
            <a:fillRect/>
          </a:stretch>
        </p:blipFill>
        <p:spPr>
          <a:xfrm>
            <a:off x="502388" y="2343150"/>
            <a:ext cx="4069612" cy="1314450"/>
          </a:xfrm>
          <a:prstGeom prst="rect">
            <a:avLst/>
          </a:prstGeom>
          <a:ln w="28575">
            <a:solidFill>
              <a:schemeClr val="tx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33CBF867-0C69-9FFD-C884-3F7568205381}"/>
              </a:ext>
            </a:extLst>
          </p:cNvPr>
          <p:cNvPicPr>
            <a:picLocks noChangeAspect="1"/>
          </p:cNvPicPr>
          <p:nvPr/>
        </p:nvPicPr>
        <p:blipFill>
          <a:blip r:embed="rId4"/>
          <a:stretch>
            <a:fillRect/>
          </a:stretch>
        </p:blipFill>
        <p:spPr>
          <a:xfrm>
            <a:off x="5805314" y="6009444"/>
            <a:ext cx="8322698" cy="1332058"/>
          </a:xfrm>
          <a:prstGeom prst="rect">
            <a:avLst/>
          </a:prstGeom>
          <a:ln w="28575">
            <a:solidFill>
              <a:schemeClr val="tx1"/>
            </a:solidFill>
          </a:ln>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95A87D2A-3EE4-0B90-D70C-C4CC6A8522FE}"/>
              </a:ext>
            </a:extLst>
          </p:cNvPr>
          <p:cNvSpPr txBox="1"/>
          <p:nvPr/>
        </p:nvSpPr>
        <p:spPr>
          <a:xfrm>
            <a:off x="406695" y="888098"/>
            <a:ext cx="6483203" cy="707886"/>
          </a:xfrm>
          <a:prstGeom prst="rect">
            <a:avLst/>
          </a:prstGeom>
          <a:noFill/>
        </p:spPr>
        <p:txBody>
          <a:bodyPr wrap="square">
            <a:spAutoFit/>
          </a:bodyPr>
          <a:lstStyle/>
          <a:p>
            <a:r>
              <a:rPr lang="en-US" sz="4000" b="1" kern="0" spc="-131" dirty="0">
                <a:solidFill>
                  <a:srgbClr val="591CE6"/>
                </a:solidFill>
                <a:latin typeface="p22-mackinac-pro" pitchFamily="34" charset="0"/>
                <a:ea typeface="p22-mackinac-pro" pitchFamily="34" charset="-122"/>
              </a:rPr>
              <a:t>Data understanding continues...</a:t>
            </a:r>
            <a:endParaRPr lang="en-IN" sz="4000" dirty="0"/>
          </a:p>
        </p:txBody>
      </p:sp>
      <p:pic>
        <p:nvPicPr>
          <p:cNvPr id="19" name="Picture 18">
            <a:extLst>
              <a:ext uri="{FF2B5EF4-FFF2-40B4-BE49-F238E27FC236}">
                <a16:creationId xmlns:a16="http://schemas.microsoft.com/office/drawing/2014/main" id="{A6F5449A-E53C-9803-0595-0A8CB09E402E}"/>
              </a:ext>
            </a:extLst>
          </p:cNvPr>
          <p:cNvPicPr>
            <a:picLocks noChangeAspect="1"/>
          </p:cNvPicPr>
          <p:nvPr/>
        </p:nvPicPr>
        <p:blipFill>
          <a:blip r:embed="rId5"/>
          <a:stretch>
            <a:fillRect/>
          </a:stretch>
        </p:blipFill>
        <p:spPr>
          <a:xfrm>
            <a:off x="5805314" y="4114800"/>
            <a:ext cx="2581275" cy="952500"/>
          </a:xfrm>
          <a:prstGeom prst="rect">
            <a:avLst/>
          </a:prstGeom>
          <a:ln w="28575">
            <a:solidFill>
              <a:schemeClr val="tx1"/>
            </a:solid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6F0917E3-5910-7FB0-2FBA-30D98FFE2A65}"/>
              </a:ext>
            </a:extLst>
          </p:cNvPr>
          <p:cNvSpPr txBox="1"/>
          <p:nvPr/>
        </p:nvSpPr>
        <p:spPr>
          <a:xfrm>
            <a:off x="5688419" y="3747242"/>
            <a:ext cx="1818167" cy="369332"/>
          </a:xfrm>
          <a:prstGeom prst="rect">
            <a:avLst/>
          </a:prstGeom>
          <a:noFill/>
        </p:spPr>
        <p:txBody>
          <a:bodyPr wrap="square">
            <a:spAutoFit/>
          </a:bodyPr>
          <a:lstStyle/>
          <a:p>
            <a:pPr lvl="0" algn="l" rtl="0">
              <a:spcBef>
                <a:spcPts val="0"/>
              </a:spcBef>
              <a:spcAft>
                <a:spcPts val="0"/>
              </a:spcAft>
              <a:buClr>
                <a:schemeClr val="tx1"/>
              </a:buClr>
              <a:buSzPts val="4000"/>
            </a:pPr>
            <a:r>
              <a:rPr lang="en-US" b="1" i="1" dirty="0">
                <a:latin typeface="Eudoxus Sans"/>
                <a:ea typeface="Arial"/>
                <a:cs typeface="Arial"/>
                <a:sym typeface="Arial"/>
              </a:rPr>
              <a:t>Shape of dataset</a:t>
            </a:r>
            <a:endParaRPr lang="en-US" sz="1800" b="1" i="1" dirty="0">
              <a:latin typeface="Eudoxus Sans"/>
              <a:ea typeface="Arial"/>
              <a:cs typeface="Arial"/>
              <a:sym typeface="Arial"/>
            </a:endParaRPr>
          </a:p>
        </p:txBody>
      </p:sp>
    </p:spTree>
    <p:extLst>
      <p:ext uri="{BB962C8B-B14F-4D97-AF65-F5344CB8AC3E}">
        <p14:creationId xmlns:p14="http://schemas.microsoft.com/office/powerpoint/2010/main" val="3721281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93C54A-194A-3C99-39F5-CE96FF060E92}"/>
              </a:ext>
            </a:extLst>
          </p:cNvPr>
          <p:cNvPicPr>
            <a:picLocks noChangeAspect="1"/>
          </p:cNvPicPr>
          <p:nvPr/>
        </p:nvPicPr>
        <p:blipFill>
          <a:blip r:embed="rId2"/>
          <a:stretch>
            <a:fillRect/>
          </a:stretch>
        </p:blipFill>
        <p:spPr>
          <a:xfrm>
            <a:off x="836403" y="1933439"/>
            <a:ext cx="5708466" cy="5667153"/>
          </a:xfrm>
          <a:prstGeom prst="rect">
            <a:avLst/>
          </a:prstGeom>
          <a:ln w="28575">
            <a:solidFill>
              <a:schemeClr val="tx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43A1AF96-CBE0-CF67-CF3D-56B48534C820}"/>
              </a:ext>
            </a:extLst>
          </p:cNvPr>
          <p:cNvSpPr txBox="1"/>
          <p:nvPr/>
        </p:nvSpPr>
        <p:spPr>
          <a:xfrm>
            <a:off x="836403" y="1346939"/>
            <a:ext cx="3333308" cy="400110"/>
          </a:xfrm>
          <a:prstGeom prst="rect">
            <a:avLst/>
          </a:prstGeom>
          <a:noFill/>
        </p:spPr>
        <p:txBody>
          <a:bodyPr wrap="square">
            <a:spAutoFit/>
          </a:bodyPr>
          <a:lstStyle/>
          <a:p>
            <a:pPr lvl="0" algn="l" rtl="0">
              <a:spcBef>
                <a:spcPts val="0"/>
              </a:spcBef>
              <a:spcAft>
                <a:spcPts val="0"/>
              </a:spcAft>
              <a:buClr>
                <a:schemeClr val="tx1"/>
              </a:buClr>
              <a:buSzPts val="4000"/>
            </a:pPr>
            <a:r>
              <a:rPr lang="en-US" sz="2000" b="1" i="1" dirty="0">
                <a:latin typeface="Eudoxus Sans"/>
                <a:ea typeface="Arial"/>
                <a:cs typeface="Arial"/>
                <a:sym typeface="Arial"/>
              </a:rPr>
              <a:t>Finding out the null entries</a:t>
            </a:r>
          </a:p>
        </p:txBody>
      </p:sp>
      <p:pic>
        <p:nvPicPr>
          <p:cNvPr id="9" name="Picture 8">
            <a:extLst>
              <a:ext uri="{FF2B5EF4-FFF2-40B4-BE49-F238E27FC236}">
                <a16:creationId xmlns:a16="http://schemas.microsoft.com/office/drawing/2014/main" id="{B03089B9-5662-8BA6-2C7E-83B3B5E96F73}"/>
              </a:ext>
            </a:extLst>
          </p:cNvPr>
          <p:cNvPicPr>
            <a:picLocks noChangeAspect="1"/>
          </p:cNvPicPr>
          <p:nvPr/>
        </p:nvPicPr>
        <p:blipFill>
          <a:blip r:embed="rId3"/>
          <a:stretch>
            <a:fillRect/>
          </a:stretch>
        </p:blipFill>
        <p:spPr>
          <a:xfrm>
            <a:off x="7617087" y="1933438"/>
            <a:ext cx="5843731" cy="5695789"/>
          </a:xfrm>
          <a:prstGeom prst="rect">
            <a:avLst/>
          </a:prstGeom>
          <a:ln w="28575">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9EDDBF63-23BC-D21B-E1FF-C10A61586760}"/>
              </a:ext>
            </a:extLst>
          </p:cNvPr>
          <p:cNvSpPr txBox="1"/>
          <p:nvPr/>
        </p:nvSpPr>
        <p:spPr>
          <a:xfrm>
            <a:off x="7414459" y="1318077"/>
            <a:ext cx="3333308" cy="400110"/>
          </a:xfrm>
          <a:prstGeom prst="rect">
            <a:avLst/>
          </a:prstGeom>
          <a:noFill/>
        </p:spPr>
        <p:txBody>
          <a:bodyPr wrap="square">
            <a:spAutoFit/>
          </a:bodyPr>
          <a:lstStyle/>
          <a:p>
            <a:pPr lvl="0" algn="l" rtl="0">
              <a:spcBef>
                <a:spcPts val="0"/>
              </a:spcBef>
              <a:spcAft>
                <a:spcPts val="0"/>
              </a:spcAft>
              <a:buClr>
                <a:schemeClr val="tx1"/>
              </a:buClr>
              <a:buSzPts val="4000"/>
            </a:pPr>
            <a:r>
              <a:rPr lang="en-US" sz="2000" b="1" i="1" dirty="0">
                <a:latin typeface="Eudoxus Sans"/>
                <a:ea typeface="Arial"/>
                <a:cs typeface="Arial"/>
                <a:sym typeface="Arial"/>
              </a:rPr>
              <a:t>Removing all the null entries</a:t>
            </a:r>
          </a:p>
        </p:txBody>
      </p:sp>
      <p:sp>
        <p:nvSpPr>
          <p:cNvPr id="4" name="TextBox 3">
            <a:extLst>
              <a:ext uri="{FF2B5EF4-FFF2-40B4-BE49-F238E27FC236}">
                <a16:creationId xmlns:a16="http://schemas.microsoft.com/office/drawing/2014/main" id="{1FEBB5B9-72B9-31C4-3BB3-50A61503B490}"/>
              </a:ext>
            </a:extLst>
          </p:cNvPr>
          <p:cNvSpPr txBox="1"/>
          <p:nvPr/>
        </p:nvSpPr>
        <p:spPr>
          <a:xfrm>
            <a:off x="612931" y="359609"/>
            <a:ext cx="10700111" cy="743217"/>
          </a:xfrm>
          <a:prstGeom prst="rect">
            <a:avLst/>
          </a:prstGeom>
          <a:noFill/>
        </p:spPr>
        <p:txBody>
          <a:bodyPr wrap="square">
            <a:spAutoFit/>
          </a:bodyPr>
          <a:lstStyle/>
          <a:p>
            <a:pPr>
              <a:lnSpc>
                <a:spcPts val="5468"/>
              </a:lnSpc>
            </a:pPr>
            <a:r>
              <a:rPr lang="en-US" sz="3600" b="1" kern="0" spc="-131" dirty="0">
                <a:solidFill>
                  <a:srgbClr val="591CE6"/>
                </a:solidFill>
                <a:latin typeface="p22-mackinac-pro" pitchFamily="34" charset="0"/>
                <a:ea typeface="p22-mackinac-pro" pitchFamily="34" charset="-122"/>
              </a:rPr>
              <a:t>Exploratory Data Analysis (EDA) || Data Preprocessing</a:t>
            </a:r>
            <a:endParaRPr lang="en-US" sz="3600" dirty="0"/>
          </a:p>
        </p:txBody>
      </p:sp>
    </p:spTree>
    <p:extLst>
      <p:ext uri="{BB962C8B-B14F-4D97-AF65-F5344CB8AC3E}">
        <p14:creationId xmlns:p14="http://schemas.microsoft.com/office/powerpoint/2010/main" val="1242946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8717E-6BE1-C4F5-5E93-A43576796EE0}"/>
              </a:ext>
            </a:extLst>
          </p:cNvPr>
          <p:cNvPicPr>
            <a:picLocks noChangeAspect="1"/>
          </p:cNvPicPr>
          <p:nvPr/>
        </p:nvPicPr>
        <p:blipFill>
          <a:blip r:embed="rId2"/>
          <a:stretch>
            <a:fillRect/>
          </a:stretch>
        </p:blipFill>
        <p:spPr>
          <a:xfrm>
            <a:off x="653902" y="1074923"/>
            <a:ext cx="4991100" cy="2624395"/>
          </a:xfrm>
          <a:prstGeom prst="rect">
            <a:avLst/>
          </a:prstGeom>
          <a:ln w="12700">
            <a:solidFill>
              <a:schemeClr val="tx1"/>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AB2851B3-3D32-2A00-2AD5-C0FCACE4646A}"/>
              </a:ext>
            </a:extLst>
          </p:cNvPr>
          <p:cNvSpPr txBox="1"/>
          <p:nvPr/>
        </p:nvSpPr>
        <p:spPr>
          <a:xfrm>
            <a:off x="653902" y="705591"/>
            <a:ext cx="4901609" cy="369332"/>
          </a:xfrm>
          <a:prstGeom prst="rect">
            <a:avLst/>
          </a:prstGeom>
          <a:noFill/>
        </p:spPr>
        <p:txBody>
          <a:bodyPr wrap="square">
            <a:spAutoFit/>
          </a:bodyPr>
          <a:lstStyle/>
          <a:p>
            <a:pPr lvl="0" algn="l" rtl="0">
              <a:spcBef>
                <a:spcPts val="0"/>
              </a:spcBef>
              <a:spcAft>
                <a:spcPts val="0"/>
              </a:spcAft>
              <a:buClr>
                <a:schemeClr val="tx1"/>
              </a:buClr>
              <a:buSzPts val="4000"/>
            </a:pPr>
            <a:r>
              <a:rPr lang="en-US" sz="1800" b="1" i="1" dirty="0">
                <a:latin typeface="Eudoxus Sans"/>
                <a:ea typeface="Arial"/>
                <a:cs typeface="Arial"/>
                <a:sym typeface="Arial"/>
              </a:rPr>
              <a:t>After removing all the three duplicate datapoints</a:t>
            </a:r>
            <a:r>
              <a:rPr lang="en-US" b="1" i="1" dirty="0">
                <a:latin typeface="Eudoxus Sans"/>
                <a:ea typeface="Arial"/>
                <a:cs typeface="Arial"/>
                <a:sym typeface="Arial"/>
              </a:rPr>
              <a:t>.</a:t>
            </a:r>
            <a:endParaRPr lang="en-US" sz="1800" b="1" i="1" dirty="0">
              <a:latin typeface="Eudoxus Sans"/>
              <a:ea typeface="Arial"/>
              <a:cs typeface="Arial"/>
              <a:sym typeface="Arial"/>
            </a:endParaRPr>
          </a:p>
        </p:txBody>
      </p:sp>
      <p:pic>
        <p:nvPicPr>
          <p:cNvPr id="7" name="Picture 6">
            <a:extLst>
              <a:ext uri="{FF2B5EF4-FFF2-40B4-BE49-F238E27FC236}">
                <a16:creationId xmlns:a16="http://schemas.microsoft.com/office/drawing/2014/main" id="{C6176700-039D-B6BF-9AFB-4D07BBB10FE8}"/>
              </a:ext>
            </a:extLst>
          </p:cNvPr>
          <p:cNvPicPr>
            <a:picLocks noChangeAspect="1"/>
          </p:cNvPicPr>
          <p:nvPr/>
        </p:nvPicPr>
        <p:blipFill>
          <a:blip r:embed="rId3"/>
          <a:stretch>
            <a:fillRect/>
          </a:stretch>
        </p:blipFill>
        <p:spPr>
          <a:xfrm>
            <a:off x="8686799" y="1658679"/>
            <a:ext cx="5057775" cy="5838825"/>
          </a:xfrm>
          <a:prstGeom prst="rect">
            <a:avLst/>
          </a:prstGeom>
          <a:ln w="12700">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815ACA9A-E3AE-F7EF-1EDA-31461F37BE67}"/>
              </a:ext>
            </a:extLst>
          </p:cNvPr>
          <p:cNvPicPr>
            <a:picLocks noChangeAspect="1"/>
          </p:cNvPicPr>
          <p:nvPr/>
        </p:nvPicPr>
        <p:blipFill>
          <a:blip r:embed="rId4"/>
          <a:stretch>
            <a:fillRect/>
          </a:stretch>
        </p:blipFill>
        <p:spPr>
          <a:xfrm>
            <a:off x="609157" y="4498605"/>
            <a:ext cx="7432874" cy="2788610"/>
          </a:xfrm>
          <a:prstGeom prst="rect">
            <a:avLst/>
          </a:prstGeom>
          <a:ln w="12700">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7903386D-EF98-E2B2-3AA5-127465A58769}"/>
              </a:ext>
            </a:extLst>
          </p:cNvPr>
          <p:cNvSpPr txBox="1"/>
          <p:nvPr/>
        </p:nvSpPr>
        <p:spPr>
          <a:xfrm>
            <a:off x="588361" y="4036975"/>
            <a:ext cx="7315200" cy="369332"/>
          </a:xfrm>
          <a:prstGeom prst="rect">
            <a:avLst/>
          </a:prstGeom>
          <a:noFill/>
        </p:spPr>
        <p:txBody>
          <a:bodyPr wrap="square">
            <a:spAutoFit/>
          </a:bodyPr>
          <a:lstStyle/>
          <a:p>
            <a:r>
              <a:rPr lang="en-US" b="1" i="1" dirty="0">
                <a:latin typeface="Eudoxus Sans"/>
                <a:cs typeface="Arial"/>
                <a:sym typeface="Arial"/>
              </a:rPr>
              <a:t>Describing the datasets</a:t>
            </a:r>
            <a:endParaRPr lang="en-IN" dirty="0"/>
          </a:p>
        </p:txBody>
      </p:sp>
      <p:sp>
        <p:nvSpPr>
          <p:cNvPr id="13" name="TextBox 12">
            <a:extLst>
              <a:ext uri="{FF2B5EF4-FFF2-40B4-BE49-F238E27FC236}">
                <a16:creationId xmlns:a16="http://schemas.microsoft.com/office/drawing/2014/main" id="{1725F169-04B0-09CC-5548-CC3E9D2645B9}"/>
              </a:ext>
            </a:extLst>
          </p:cNvPr>
          <p:cNvSpPr txBox="1"/>
          <p:nvPr/>
        </p:nvSpPr>
        <p:spPr>
          <a:xfrm>
            <a:off x="8686799" y="1135617"/>
            <a:ext cx="7315200" cy="369332"/>
          </a:xfrm>
          <a:prstGeom prst="rect">
            <a:avLst/>
          </a:prstGeom>
          <a:noFill/>
        </p:spPr>
        <p:txBody>
          <a:bodyPr wrap="square">
            <a:spAutoFit/>
          </a:bodyPr>
          <a:lstStyle/>
          <a:p>
            <a:r>
              <a:rPr lang="en-US" b="1" i="1" dirty="0">
                <a:latin typeface="Eudoxus Sans"/>
                <a:cs typeface="Arial"/>
                <a:sym typeface="Arial"/>
              </a:rPr>
              <a:t>Dataset Information</a:t>
            </a:r>
            <a:endParaRPr lang="en-IN" dirty="0"/>
          </a:p>
        </p:txBody>
      </p:sp>
    </p:spTree>
    <p:extLst>
      <p:ext uri="{BB962C8B-B14F-4D97-AF65-F5344CB8AC3E}">
        <p14:creationId xmlns:p14="http://schemas.microsoft.com/office/powerpoint/2010/main" val="1732614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28938-4B9D-FA19-EB40-86E3D77F4156}"/>
              </a:ext>
            </a:extLst>
          </p:cNvPr>
          <p:cNvPicPr>
            <a:picLocks noChangeAspect="1"/>
          </p:cNvPicPr>
          <p:nvPr/>
        </p:nvPicPr>
        <p:blipFill>
          <a:blip r:embed="rId2"/>
          <a:stretch>
            <a:fillRect/>
          </a:stretch>
        </p:blipFill>
        <p:spPr>
          <a:xfrm>
            <a:off x="635517" y="1852613"/>
            <a:ext cx="13125450" cy="5438775"/>
          </a:xfrm>
          <a:prstGeom prst="rect">
            <a:avLst/>
          </a:prstGeom>
          <a:ln w="28575">
            <a:solidFill>
              <a:schemeClr val="tx1"/>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F25858F3-612C-BB93-006D-349DE5E1F1E5}"/>
              </a:ext>
            </a:extLst>
          </p:cNvPr>
          <p:cNvSpPr txBox="1"/>
          <p:nvPr/>
        </p:nvSpPr>
        <p:spPr>
          <a:xfrm>
            <a:off x="635517" y="512910"/>
            <a:ext cx="9252762" cy="769441"/>
          </a:xfrm>
          <a:prstGeom prst="rect">
            <a:avLst/>
          </a:prstGeom>
          <a:noFill/>
        </p:spPr>
        <p:txBody>
          <a:bodyPr wrap="square">
            <a:spAutoFit/>
          </a:bodyPr>
          <a:lstStyle/>
          <a:p>
            <a:r>
              <a:rPr lang="en-US" sz="4400" b="1" kern="0" spc="-131" dirty="0">
                <a:solidFill>
                  <a:srgbClr val="591CE6"/>
                </a:solidFill>
                <a:latin typeface="p22-mackinac-pro" pitchFamily="34" charset="0"/>
                <a:ea typeface="p22-mackinac-pro" pitchFamily="34" charset="-122"/>
              </a:rPr>
              <a:t>Data Analysis using Visualization</a:t>
            </a:r>
            <a:endParaRPr lang="en-IN" sz="4400" dirty="0"/>
          </a:p>
        </p:txBody>
      </p:sp>
    </p:spTree>
    <p:extLst>
      <p:ext uri="{BB962C8B-B14F-4D97-AF65-F5344CB8AC3E}">
        <p14:creationId xmlns:p14="http://schemas.microsoft.com/office/powerpoint/2010/main" val="1910418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0EBCF4-4F84-68C5-165A-43D85435FA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 b="39587"/>
          <a:stretch/>
        </p:blipFill>
        <p:spPr bwMode="auto">
          <a:xfrm>
            <a:off x="393404" y="1780086"/>
            <a:ext cx="7038754" cy="5134396"/>
          </a:xfrm>
          <a:prstGeom prst="rect">
            <a:avLst/>
          </a:prstGeom>
          <a:noFill/>
          <a:ln w="285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8D9A9C-7B6E-1BA7-7D78-CABD636C8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790" y="1666450"/>
            <a:ext cx="6467122" cy="5935829"/>
          </a:xfrm>
          <a:prstGeom prst="rect">
            <a:avLst/>
          </a:prstGeom>
          <a:noFill/>
          <a:ln w="285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10AC124-FD4F-E128-1F48-BC83A8EF490C}"/>
              </a:ext>
            </a:extLst>
          </p:cNvPr>
          <p:cNvSpPr txBox="1"/>
          <p:nvPr/>
        </p:nvSpPr>
        <p:spPr>
          <a:xfrm>
            <a:off x="393404" y="963013"/>
            <a:ext cx="4752754" cy="707886"/>
          </a:xfrm>
          <a:prstGeom prst="rect">
            <a:avLst/>
          </a:prstGeom>
          <a:noFill/>
        </p:spPr>
        <p:txBody>
          <a:bodyPr wrap="square">
            <a:spAutoFit/>
          </a:bodyPr>
          <a:lstStyle/>
          <a:p>
            <a:r>
              <a:rPr lang="en-US" sz="2000" b="0" i="0" dirty="0">
                <a:solidFill>
                  <a:srgbClr val="202124"/>
                </a:solidFill>
                <a:effectLst/>
                <a:latin typeface="p22-mackinac-pro"/>
              </a:rPr>
              <a:t>Pairplot for </a:t>
            </a:r>
            <a:r>
              <a:rPr lang="en-US" sz="2000" b="0" i="0" dirty="0">
                <a:solidFill>
                  <a:srgbClr val="040C28"/>
                </a:solidFill>
                <a:effectLst/>
                <a:latin typeface="p22-mackinac-pro"/>
              </a:rPr>
              <a:t>plotting pairwise relationships between variables within a dataset</a:t>
            </a:r>
            <a:endParaRPr lang="en-IN" sz="2000" dirty="0">
              <a:latin typeface="p22-mackinac-pro"/>
            </a:endParaRPr>
          </a:p>
        </p:txBody>
      </p:sp>
      <p:sp>
        <p:nvSpPr>
          <p:cNvPr id="13" name="TextBox 12">
            <a:extLst>
              <a:ext uri="{FF2B5EF4-FFF2-40B4-BE49-F238E27FC236}">
                <a16:creationId xmlns:a16="http://schemas.microsoft.com/office/drawing/2014/main" id="{B14BF598-E4FF-A6E6-05A3-1BC22A07CDB0}"/>
              </a:ext>
            </a:extLst>
          </p:cNvPr>
          <p:cNvSpPr txBox="1"/>
          <p:nvPr/>
        </p:nvSpPr>
        <p:spPr>
          <a:xfrm>
            <a:off x="8272130" y="1091777"/>
            <a:ext cx="2392326" cy="400110"/>
          </a:xfrm>
          <a:prstGeom prst="rect">
            <a:avLst/>
          </a:prstGeom>
          <a:noFill/>
        </p:spPr>
        <p:txBody>
          <a:bodyPr wrap="square">
            <a:spAutoFit/>
          </a:bodyPr>
          <a:lstStyle/>
          <a:p>
            <a:r>
              <a:rPr lang="en-US" dirty="0">
                <a:solidFill>
                  <a:srgbClr val="202124"/>
                </a:solidFill>
                <a:latin typeface="p22-mackinac-pro"/>
              </a:rPr>
              <a:t>Correlation </a:t>
            </a:r>
            <a:r>
              <a:rPr lang="en-US" sz="2000" dirty="0">
                <a:solidFill>
                  <a:srgbClr val="202124"/>
                </a:solidFill>
                <a:latin typeface="p22-mackinac-pro"/>
              </a:rPr>
              <a:t>Heatmap</a:t>
            </a:r>
            <a:endParaRPr lang="en-IN" sz="2000" dirty="0">
              <a:latin typeface="p22-mackinac-pro"/>
            </a:endParaRPr>
          </a:p>
        </p:txBody>
      </p:sp>
    </p:spTree>
    <p:extLst>
      <p:ext uri="{BB962C8B-B14F-4D97-AF65-F5344CB8AC3E}">
        <p14:creationId xmlns:p14="http://schemas.microsoft.com/office/powerpoint/2010/main" val="2997900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8D0A1560-4819-19D9-6A87-3DC221F26F9A}"/>
              </a:ext>
            </a:extLst>
          </p:cNvPr>
          <p:cNvSpPr/>
          <p:nvPr/>
        </p:nvSpPr>
        <p:spPr>
          <a:xfrm>
            <a:off x="0" y="0"/>
            <a:ext cx="14630400" cy="8229600"/>
          </a:xfrm>
          <a:prstGeom prst="rect">
            <a:avLst/>
          </a:prstGeom>
          <a:solidFill>
            <a:srgbClr val="FAF2E9"/>
          </a:solidFill>
          <a:ln/>
        </p:spPr>
        <p:txBody>
          <a:bodyPr/>
          <a:lstStyle/>
          <a:p>
            <a:endParaRPr lang="en-IN"/>
          </a:p>
        </p:txBody>
      </p:sp>
      <p:sp>
        <p:nvSpPr>
          <p:cNvPr id="3" name="Shape 1">
            <a:extLst>
              <a:ext uri="{FF2B5EF4-FFF2-40B4-BE49-F238E27FC236}">
                <a16:creationId xmlns:a16="http://schemas.microsoft.com/office/drawing/2014/main" id="{4DB88817-1A9E-D613-8F1F-E67A3B2D1BCF}"/>
              </a:ext>
            </a:extLst>
          </p:cNvPr>
          <p:cNvSpPr/>
          <p:nvPr/>
        </p:nvSpPr>
        <p:spPr>
          <a:xfrm>
            <a:off x="0" y="10633"/>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a:extLst>
              <a:ext uri="{FF2B5EF4-FFF2-40B4-BE49-F238E27FC236}">
                <a16:creationId xmlns:a16="http://schemas.microsoft.com/office/drawing/2014/main" id="{05A7A5A8-6A68-1D1E-E432-5F46E71EE381}"/>
              </a:ext>
            </a:extLst>
          </p:cNvPr>
          <p:cNvSpPr/>
          <p:nvPr/>
        </p:nvSpPr>
        <p:spPr>
          <a:xfrm>
            <a:off x="6430684" y="1306797"/>
            <a:ext cx="7477601" cy="1388745"/>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Why Music Recommendation?</a:t>
            </a:r>
            <a:endParaRPr lang="en-US" sz="4374" dirty="0"/>
          </a:p>
        </p:txBody>
      </p:sp>
      <p:sp>
        <p:nvSpPr>
          <p:cNvPr id="5" name="Shape 3">
            <a:extLst>
              <a:ext uri="{FF2B5EF4-FFF2-40B4-BE49-F238E27FC236}">
                <a16:creationId xmlns:a16="http://schemas.microsoft.com/office/drawing/2014/main" id="{4AC79C34-5B2C-F727-A9E9-DAA0DB1C48C5}"/>
              </a:ext>
            </a:extLst>
          </p:cNvPr>
          <p:cNvSpPr/>
          <p:nvPr/>
        </p:nvSpPr>
        <p:spPr>
          <a:xfrm>
            <a:off x="6319599" y="3152775"/>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6" name="Text 4">
            <a:extLst>
              <a:ext uri="{FF2B5EF4-FFF2-40B4-BE49-F238E27FC236}">
                <a16:creationId xmlns:a16="http://schemas.microsoft.com/office/drawing/2014/main" id="{C18EE3C7-F767-8845-245B-8313F5E62D70}"/>
              </a:ext>
            </a:extLst>
          </p:cNvPr>
          <p:cNvSpPr/>
          <p:nvPr/>
        </p:nvSpPr>
        <p:spPr>
          <a:xfrm>
            <a:off x="6505932" y="3194447"/>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5">
            <a:extLst>
              <a:ext uri="{FF2B5EF4-FFF2-40B4-BE49-F238E27FC236}">
                <a16:creationId xmlns:a16="http://schemas.microsoft.com/office/drawing/2014/main" id="{240515C6-84E4-E48D-44B8-059E99232A69}"/>
              </a:ext>
            </a:extLst>
          </p:cNvPr>
          <p:cNvSpPr/>
          <p:nvPr/>
        </p:nvSpPr>
        <p:spPr>
          <a:xfrm>
            <a:off x="7041713" y="3229094"/>
            <a:ext cx="2905601"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Information overload </a:t>
            </a:r>
            <a:r>
              <a:rPr lang="en-US" sz="2187" b="1" kern="0" spc="-66"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8" name="Text 6">
            <a:extLst>
              <a:ext uri="{FF2B5EF4-FFF2-40B4-BE49-F238E27FC236}">
                <a16:creationId xmlns:a16="http://schemas.microsoft.com/office/drawing/2014/main" id="{FEF90B49-D015-23B4-F298-C8DE7D604AFA}"/>
              </a:ext>
            </a:extLst>
          </p:cNvPr>
          <p:cNvSpPr/>
          <p:nvPr/>
        </p:nvSpPr>
        <p:spPr>
          <a:xfrm>
            <a:off x="7041713" y="4145637"/>
            <a:ext cx="2905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amount of music available is immense and can be overwhelming.</a:t>
            </a:r>
            <a:endParaRPr lang="en-US" sz="1750" dirty="0"/>
          </a:p>
        </p:txBody>
      </p:sp>
      <p:sp>
        <p:nvSpPr>
          <p:cNvPr id="9" name="Shape 7">
            <a:extLst>
              <a:ext uri="{FF2B5EF4-FFF2-40B4-BE49-F238E27FC236}">
                <a16:creationId xmlns:a16="http://schemas.microsoft.com/office/drawing/2014/main" id="{26C20E5F-3335-52B8-10FC-3E8AF1600A1F}"/>
              </a:ext>
            </a:extLst>
          </p:cNvPr>
          <p:cNvSpPr/>
          <p:nvPr/>
        </p:nvSpPr>
        <p:spPr>
          <a:xfrm>
            <a:off x="10169485" y="3152775"/>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0" name="Text 8">
            <a:extLst>
              <a:ext uri="{FF2B5EF4-FFF2-40B4-BE49-F238E27FC236}">
                <a16:creationId xmlns:a16="http://schemas.microsoft.com/office/drawing/2014/main" id="{7141AB74-070D-ACD2-8186-0A89A2C47805}"/>
              </a:ext>
            </a:extLst>
          </p:cNvPr>
          <p:cNvSpPr/>
          <p:nvPr/>
        </p:nvSpPr>
        <p:spPr>
          <a:xfrm>
            <a:off x="10329148" y="3194447"/>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9">
            <a:extLst>
              <a:ext uri="{FF2B5EF4-FFF2-40B4-BE49-F238E27FC236}">
                <a16:creationId xmlns:a16="http://schemas.microsoft.com/office/drawing/2014/main" id="{15ECDF78-86FD-2324-321E-43B3A5F5E740}"/>
              </a:ext>
            </a:extLst>
          </p:cNvPr>
          <p:cNvSpPr/>
          <p:nvPr/>
        </p:nvSpPr>
        <p:spPr>
          <a:xfrm>
            <a:off x="10891599" y="3229094"/>
            <a:ext cx="238839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Personalization </a:t>
            </a:r>
            <a:r>
              <a:rPr lang="en-US" sz="2187" b="1" kern="0" spc="-66"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12" name="Text 10">
            <a:extLst>
              <a:ext uri="{FF2B5EF4-FFF2-40B4-BE49-F238E27FC236}">
                <a16:creationId xmlns:a16="http://schemas.microsoft.com/office/drawing/2014/main" id="{D7CAC7AE-F093-97E0-E47A-59B8BDE7E70D}"/>
              </a:ext>
            </a:extLst>
          </p:cNvPr>
          <p:cNvSpPr/>
          <p:nvPr/>
        </p:nvSpPr>
        <p:spPr>
          <a:xfrm>
            <a:off x="10891599" y="3798451"/>
            <a:ext cx="2905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Everyone has a unique taste in music, and recommendation engines can cater to them.</a:t>
            </a:r>
            <a:endParaRPr lang="en-US" sz="1750" dirty="0"/>
          </a:p>
        </p:txBody>
      </p:sp>
      <p:sp>
        <p:nvSpPr>
          <p:cNvPr id="13" name="Shape 11">
            <a:extLst>
              <a:ext uri="{FF2B5EF4-FFF2-40B4-BE49-F238E27FC236}">
                <a16:creationId xmlns:a16="http://schemas.microsoft.com/office/drawing/2014/main" id="{509E1DD2-808C-48EF-7399-EC05B657330F}"/>
              </a:ext>
            </a:extLst>
          </p:cNvPr>
          <p:cNvSpPr/>
          <p:nvPr/>
        </p:nvSpPr>
        <p:spPr>
          <a:xfrm>
            <a:off x="6319599" y="5615821"/>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4" name="Text 12">
            <a:extLst>
              <a:ext uri="{FF2B5EF4-FFF2-40B4-BE49-F238E27FC236}">
                <a16:creationId xmlns:a16="http://schemas.microsoft.com/office/drawing/2014/main" id="{C4F9C649-525B-4322-C016-1DA53C9C2095}"/>
              </a:ext>
            </a:extLst>
          </p:cNvPr>
          <p:cNvSpPr/>
          <p:nvPr/>
        </p:nvSpPr>
        <p:spPr>
          <a:xfrm>
            <a:off x="6475452" y="5657493"/>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3">
            <a:extLst>
              <a:ext uri="{FF2B5EF4-FFF2-40B4-BE49-F238E27FC236}">
                <a16:creationId xmlns:a16="http://schemas.microsoft.com/office/drawing/2014/main" id="{06DE5014-8E5C-D032-9419-0189982F3076}"/>
              </a:ext>
            </a:extLst>
          </p:cNvPr>
          <p:cNvSpPr/>
          <p:nvPr/>
        </p:nvSpPr>
        <p:spPr>
          <a:xfrm>
            <a:off x="7041713" y="5692140"/>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Discovery </a:t>
            </a:r>
            <a:r>
              <a:rPr lang="en-US" sz="2187" b="1" kern="0" spc="-66"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16" name="Text 14">
            <a:extLst>
              <a:ext uri="{FF2B5EF4-FFF2-40B4-BE49-F238E27FC236}">
                <a16:creationId xmlns:a16="http://schemas.microsoft.com/office/drawing/2014/main" id="{2C854E67-1DBD-2D4F-08A4-BAF8B704D477}"/>
              </a:ext>
            </a:extLst>
          </p:cNvPr>
          <p:cNvSpPr/>
          <p:nvPr/>
        </p:nvSpPr>
        <p:spPr>
          <a:xfrm>
            <a:off x="7041713" y="6261497"/>
            <a:ext cx="67554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Recommendations can lead music lovers to discover new genres, artists, and tracks they might have missed otherwise.</a:t>
            </a:r>
            <a:endParaRPr lang="en-US" sz="1750" dirty="0"/>
          </a:p>
        </p:txBody>
      </p:sp>
      <p:pic>
        <p:nvPicPr>
          <p:cNvPr id="17" name="Image 0" descr="preencoded.png">
            <a:extLst>
              <a:ext uri="{FF2B5EF4-FFF2-40B4-BE49-F238E27FC236}">
                <a16:creationId xmlns:a16="http://schemas.microsoft.com/office/drawing/2014/main" id="{D426F729-5EDB-EAF3-FD87-C3D069DF6254}"/>
              </a:ext>
            </a:extLst>
          </p:cNvPr>
          <p:cNvPicPr>
            <a:picLocks noChangeAspect="1"/>
          </p:cNvPicPr>
          <p:nvPr/>
        </p:nvPicPr>
        <p:blipFill>
          <a:blip r:embed="rId2"/>
          <a:stretch>
            <a:fillRect/>
          </a:stretch>
        </p:blipFill>
        <p:spPr>
          <a:xfrm>
            <a:off x="0" y="0"/>
            <a:ext cx="5486400" cy="8229600"/>
          </a:xfrm>
          <a:prstGeom prst="rect">
            <a:avLst/>
          </a:prstGeom>
        </p:spPr>
      </p:pic>
    </p:spTree>
    <p:extLst>
      <p:ext uri="{BB962C8B-B14F-4D97-AF65-F5344CB8AC3E}">
        <p14:creationId xmlns:p14="http://schemas.microsoft.com/office/powerpoint/2010/main" val="889700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A6F958-BB8E-567F-6F84-31938ACFA950}"/>
              </a:ext>
            </a:extLst>
          </p:cNvPr>
          <p:cNvSpPr txBox="1"/>
          <p:nvPr/>
        </p:nvSpPr>
        <p:spPr>
          <a:xfrm>
            <a:off x="829340" y="437228"/>
            <a:ext cx="7315200" cy="584775"/>
          </a:xfrm>
          <a:prstGeom prst="rect">
            <a:avLst/>
          </a:prstGeom>
          <a:noFill/>
        </p:spPr>
        <p:txBody>
          <a:bodyPr wrap="square">
            <a:spAutoFit/>
          </a:bodyPr>
          <a:lstStyle/>
          <a:p>
            <a:r>
              <a:rPr lang="en-US" sz="3200" b="1" kern="0" spc="-131" dirty="0">
                <a:solidFill>
                  <a:srgbClr val="591CE6"/>
                </a:solidFill>
                <a:latin typeface="p22-mackinac-pro" pitchFamily="34" charset="0"/>
                <a:ea typeface="p22-mackinac-pro" pitchFamily="34" charset="-122"/>
              </a:rPr>
              <a:t>Boxplot for outlier detection</a:t>
            </a:r>
            <a:endParaRPr lang="en-IN" sz="3200" dirty="0"/>
          </a:p>
        </p:txBody>
      </p:sp>
      <p:pic>
        <p:nvPicPr>
          <p:cNvPr id="2050" name="Picture 2">
            <a:extLst>
              <a:ext uri="{FF2B5EF4-FFF2-40B4-BE49-F238E27FC236}">
                <a16:creationId xmlns:a16="http://schemas.microsoft.com/office/drawing/2014/main" id="{C044EA5B-C74A-413F-2E54-915451A6C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41" y="1475999"/>
            <a:ext cx="2955074" cy="2071269"/>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34F225A-BE70-7186-D4ED-3261F95B0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395" y="1540229"/>
            <a:ext cx="2630645" cy="1942807"/>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FA5CAE2-2E33-94F8-D7B5-E7519FCED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017" y="1476000"/>
            <a:ext cx="3199467" cy="2009218"/>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4FA9563-C4C4-7820-D99A-E268FD96DF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9830" y="1301834"/>
            <a:ext cx="2738219" cy="2116974"/>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C1FE7E55-7723-74D7-4E53-80B2D8DC98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833" y="5883102"/>
            <a:ext cx="3117887" cy="1918623"/>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851CFEE7-762C-1E59-82EE-DC5C57296D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41679" y="3753574"/>
            <a:ext cx="2673944" cy="1739344"/>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EC194202-E8A3-B0AB-FDA7-CE1202E4DC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1395" y="3872802"/>
            <a:ext cx="2906369" cy="1739344"/>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61B423C5-8DD9-A0D3-6C60-4A35FE3ED1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240" y="3866010"/>
            <a:ext cx="2955075" cy="1739345"/>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FA1C303-BAD9-5B14-17AB-BDFFC07974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1302" y="5928908"/>
            <a:ext cx="2675597" cy="1951409"/>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EDBA5BCA-FC62-AAD6-2060-63865A75DB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64988" y="3746931"/>
            <a:ext cx="3199467" cy="1739344"/>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8D0BEB9F-A782-5A2D-C49B-4CF2B65E21F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20218" y="5883102"/>
            <a:ext cx="2495405" cy="1739344"/>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B3167AE3-9ED2-E516-E4B0-F7DC20587A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15199" y="5876725"/>
            <a:ext cx="3349256" cy="1734557"/>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229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CD9D1B-7AFE-48C8-0F5A-A671F2C1BC60}"/>
              </a:ext>
            </a:extLst>
          </p:cNvPr>
          <p:cNvSpPr txBox="1"/>
          <p:nvPr/>
        </p:nvSpPr>
        <p:spPr>
          <a:xfrm>
            <a:off x="528538" y="143656"/>
            <a:ext cx="4462367" cy="707886"/>
          </a:xfrm>
          <a:prstGeom prst="rect">
            <a:avLst/>
          </a:prstGeom>
          <a:noFill/>
        </p:spPr>
        <p:txBody>
          <a:bodyPr wrap="square">
            <a:spAutoFit/>
          </a:bodyPr>
          <a:lstStyle/>
          <a:p>
            <a:r>
              <a:rPr lang="en-US" sz="4000" b="1" kern="0" spc="-131" dirty="0">
                <a:solidFill>
                  <a:srgbClr val="591CE6"/>
                </a:solidFill>
                <a:latin typeface="p22-mackinac-pro" pitchFamily="34" charset="0"/>
                <a:ea typeface="p22-mackinac-pro" pitchFamily="34" charset="-122"/>
              </a:rPr>
              <a:t>Density Visualization</a:t>
            </a:r>
            <a:endParaRPr lang="en-IN" sz="4000" dirty="0"/>
          </a:p>
        </p:txBody>
      </p:sp>
      <p:pic>
        <p:nvPicPr>
          <p:cNvPr id="3074" name="Picture 2">
            <a:extLst>
              <a:ext uri="{FF2B5EF4-FFF2-40B4-BE49-F238E27FC236}">
                <a16:creationId xmlns:a16="http://schemas.microsoft.com/office/drawing/2014/main" id="{996E2B6E-53B9-E63D-640C-F9A2FD962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73" y="1076113"/>
            <a:ext cx="3146199" cy="2209960"/>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B85A466-C8CF-3172-5CC1-6610CABA2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736" y="942071"/>
            <a:ext cx="3146199" cy="2401047"/>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24ED9F9-A1AD-71B4-C5B3-D9B1893897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83" y="829843"/>
            <a:ext cx="3050689" cy="2207808"/>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498147E-19E9-5667-B16F-5CB6E8D0F7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9961" y="753751"/>
            <a:ext cx="2911655" cy="2173037"/>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059758EA-702F-8FF0-0281-B306228F9A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36" y="3552492"/>
            <a:ext cx="3127135" cy="2267173"/>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C302BBD8-4345-33F6-AB15-963AC124CC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9128" y="3591469"/>
            <a:ext cx="3050689" cy="2239746"/>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19605CEE-6776-3F7B-F81E-631FCACCF7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910" y="6130316"/>
            <a:ext cx="2467798" cy="1841776"/>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710F1CB6-628F-9002-4948-149512586F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3350904"/>
            <a:ext cx="3349256" cy="2499629"/>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C7ABD8B0-6098-6767-415C-61CB11B347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42640" y="3439430"/>
            <a:ext cx="3189280" cy="2380235"/>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7CA42B29-DC24-B5B7-C0AA-F63155C8AA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141" y="6196397"/>
            <a:ext cx="2467798" cy="1841776"/>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BDC52EF6-7EF8-5A6A-44B2-81629EFC16E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2377" y="6227094"/>
            <a:ext cx="2325646" cy="1683088"/>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5A3FF36-FFBB-CE62-91D0-9882CF8BA9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52613" y="6163786"/>
            <a:ext cx="2325646" cy="1774836"/>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AFBF4D9A-3938-7ADE-08DA-06ED971023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15313" y="6196397"/>
            <a:ext cx="2296303" cy="1713785"/>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866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06B67A-2E5E-9259-4418-057074BCAE50}"/>
              </a:ext>
            </a:extLst>
          </p:cNvPr>
          <p:cNvSpPr txBox="1"/>
          <p:nvPr/>
        </p:nvSpPr>
        <p:spPr>
          <a:xfrm>
            <a:off x="431655" y="328573"/>
            <a:ext cx="7315200" cy="707886"/>
          </a:xfrm>
          <a:prstGeom prst="rect">
            <a:avLst/>
          </a:prstGeom>
          <a:noFill/>
        </p:spPr>
        <p:txBody>
          <a:bodyPr wrap="square">
            <a:spAutoFit/>
          </a:bodyPr>
          <a:lstStyle/>
          <a:p>
            <a:r>
              <a:rPr lang="en-US" sz="4000" b="1" kern="0" spc="-131" dirty="0">
                <a:solidFill>
                  <a:srgbClr val="591CE6"/>
                </a:solidFill>
                <a:latin typeface="p22-mackinac-pro" pitchFamily="34" charset="0"/>
                <a:ea typeface="p22-mackinac-pro" pitchFamily="34" charset="-122"/>
              </a:rPr>
              <a:t>Histogram Visualization</a:t>
            </a:r>
            <a:endParaRPr lang="en-IN" sz="4000" dirty="0"/>
          </a:p>
        </p:txBody>
      </p:sp>
      <p:pic>
        <p:nvPicPr>
          <p:cNvPr id="4098" name="Picture 2">
            <a:extLst>
              <a:ext uri="{FF2B5EF4-FFF2-40B4-BE49-F238E27FC236}">
                <a16:creationId xmlns:a16="http://schemas.microsoft.com/office/drawing/2014/main" id="{736401B0-D0EB-E8B6-15E8-A9184D6A3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54" y="1146121"/>
            <a:ext cx="3051401" cy="2196576"/>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5648AB1-1072-39F5-9722-F312B30F0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178" y="1178752"/>
            <a:ext cx="2926117" cy="2050559"/>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6D0354B-A993-97A7-FE92-90C12492A1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486" y="1036458"/>
            <a:ext cx="2926117" cy="2163941"/>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7CF1181-F7E4-0480-E902-4AE218BDED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873" y="943809"/>
            <a:ext cx="2926119" cy="2163942"/>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6DEE8564-D4F3-6B6B-F57D-9ED18AA8C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59" y="3586590"/>
            <a:ext cx="2922096" cy="2080439"/>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30734721-1B09-41D6-001C-0159549E04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179" y="3506081"/>
            <a:ext cx="3175680" cy="2080440"/>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CB7D68D7-13D0-FD01-C5C9-9D4742E36A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457" y="5991449"/>
            <a:ext cx="2255838" cy="1644291"/>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2ED05694-AAEC-E9CE-7AB4-E825F19CCF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5543" y="3554732"/>
            <a:ext cx="2772705" cy="1923201"/>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71B6AFD5-4D9C-3885-F671-0C45C17A0D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21859" y="3493952"/>
            <a:ext cx="2678145" cy="1952113"/>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FDEECA6D-8931-7668-5715-8FA575C576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19066" y="5892828"/>
            <a:ext cx="2490153" cy="1841534"/>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8" name="Picture 22">
            <a:extLst>
              <a:ext uri="{FF2B5EF4-FFF2-40B4-BE49-F238E27FC236}">
                <a16:creationId xmlns:a16="http://schemas.microsoft.com/office/drawing/2014/main" id="{DED7E825-E142-706D-290D-403658B3CA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76128" y="5763097"/>
            <a:ext cx="2678144" cy="1980558"/>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20" name="Picture 24">
            <a:extLst>
              <a:ext uri="{FF2B5EF4-FFF2-40B4-BE49-F238E27FC236}">
                <a16:creationId xmlns:a16="http://schemas.microsoft.com/office/drawing/2014/main" id="{E72E758F-1626-7C84-10F8-821B91C319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76043" y="5832267"/>
            <a:ext cx="2535291" cy="1847986"/>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22" name="Picture 26">
            <a:extLst>
              <a:ext uri="{FF2B5EF4-FFF2-40B4-BE49-F238E27FC236}">
                <a16:creationId xmlns:a16="http://schemas.microsoft.com/office/drawing/2014/main" id="{BDDFFF80-8972-B910-26F1-9E95070A7C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734338" y="5874377"/>
            <a:ext cx="2419749" cy="1763767"/>
          </a:xfrm>
          <a:prstGeom prst="rect">
            <a:avLst/>
          </a:prstGeom>
          <a:noFill/>
          <a:ln w="1905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987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BBF6373-7243-E4DB-21BF-0D33B291CF92}"/>
              </a:ext>
            </a:extLst>
          </p:cNvPr>
          <p:cNvSpPr/>
          <p:nvPr/>
        </p:nvSpPr>
        <p:spPr>
          <a:xfrm>
            <a:off x="0" y="-42743"/>
            <a:ext cx="14630400" cy="8229600"/>
          </a:xfrm>
          <a:prstGeom prst="rect">
            <a:avLst/>
          </a:prstGeom>
          <a:solidFill>
            <a:srgbClr val="FAF2E9"/>
          </a:solidFill>
          <a:ln/>
        </p:spPr>
        <p:txBody>
          <a:bodyPr/>
          <a:lstStyle/>
          <a:p>
            <a:endParaRPr lang="en-IN"/>
          </a:p>
        </p:txBody>
      </p:sp>
      <p:sp>
        <p:nvSpPr>
          <p:cNvPr id="3" name="Shape 1">
            <a:extLst>
              <a:ext uri="{FF2B5EF4-FFF2-40B4-BE49-F238E27FC236}">
                <a16:creationId xmlns:a16="http://schemas.microsoft.com/office/drawing/2014/main" id="{8F8222CD-EDDF-3E86-8267-00B8E0AC2D72}"/>
              </a:ext>
            </a:extLst>
          </p:cNvPr>
          <p:cNvSpPr/>
          <p:nvPr/>
        </p:nvSpPr>
        <p:spPr>
          <a:xfrm>
            <a:off x="0" y="-32110"/>
            <a:ext cx="14630400" cy="8229600"/>
          </a:xfrm>
          <a:prstGeom prst="rect">
            <a:avLst/>
          </a:prstGeom>
          <a:solidFill>
            <a:srgbClr val="FDFAF7"/>
          </a:solidFill>
          <a:ln w="13811">
            <a:solidFill>
              <a:srgbClr val="E5E0DF"/>
            </a:solidFill>
            <a:prstDash val="solid"/>
          </a:ln>
        </p:spPr>
        <p:txBody>
          <a:bodyPr/>
          <a:lstStyle/>
          <a:p>
            <a:endParaRPr lang="en-IN" dirty="0"/>
          </a:p>
        </p:txBody>
      </p:sp>
      <p:sp>
        <p:nvSpPr>
          <p:cNvPr id="4" name="Text 2">
            <a:extLst>
              <a:ext uri="{FF2B5EF4-FFF2-40B4-BE49-F238E27FC236}">
                <a16:creationId xmlns:a16="http://schemas.microsoft.com/office/drawing/2014/main" id="{9713AE3B-E4F0-333E-3DBE-20337AC11A54}"/>
              </a:ext>
            </a:extLst>
          </p:cNvPr>
          <p:cNvSpPr/>
          <p:nvPr/>
        </p:nvSpPr>
        <p:spPr>
          <a:xfrm>
            <a:off x="1602057" y="993860"/>
            <a:ext cx="11070779" cy="932428"/>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Model Building with Recommendation algorithms :</a:t>
            </a:r>
            <a:endParaRPr lang="en-US" sz="4374" dirty="0"/>
          </a:p>
        </p:txBody>
      </p:sp>
      <p:sp>
        <p:nvSpPr>
          <p:cNvPr id="5" name="Shape 3">
            <a:extLst>
              <a:ext uri="{FF2B5EF4-FFF2-40B4-BE49-F238E27FC236}">
                <a16:creationId xmlns:a16="http://schemas.microsoft.com/office/drawing/2014/main" id="{7B250EBF-B48A-EADA-618F-545788F2D94F}"/>
              </a:ext>
            </a:extLst>
          </p:cNvPr>
          <p:cNvSpPr/>
          <p:nvPr/>
        </p:nvSpPr>
        <p:spPr>
          <a:xfrm>
            <a:off x="1602058" y="2553117"/>
            <a:ext cx="3370064" cy="3790228"/>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6" name="Text 4">
            <a:extLst>
              <a:ext uri="{FF2B5EF4-FFF2-40B4-BE49-F238E27FC236}">
                <a16:creationId xmlns:a16="http://schemas.microsoft.com/office/drawing/2014/main" id="{B9325FF9-CABB-FADD-8703-A87C1E432DCC}"/>
              </a:ext>
            </a:extLst>
          </p:cNvPr>
          <p:cNvSpPr/>
          <p:nvPr/>
        </p:nvSpPr>
        <p:spPr>
          <a:xfrm>
            <a:off x="2100454" y="3009726"/>
            <a:ext cx="2871668"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Collaborative Filtering</a:t>
            </a:r>
            <a:endParaRPr lang="en-US" sz="2187" dirty="0"/>
          </a:p>
        </p:txBody>
      </p:sp>
      <p:sp>
        <p:nvSpPr>
          <p:cNvPr id="7" name="Text 5">
            <a:extLst>
              <a:ext uri="{FF2B5EF4-FFF2-40B4-BE49-F238E27FC236}">
                <a16:creationId xmlns:a16="http://schemas.microsoft.com/office/drawing/2014/main" id="{AA25545B-0223-4C8F-C0CD-27265254BC40}"/>
              </a:ext>
            </a:extLst>
          </p:cNvPr>
          <p:cNvSpPr/>
          <p:nvPr/>
        </p:nvSpPr>
        <p:spPr>
          <a:xfrm>
            <a:off x="2100454" y="3579083"/>
            <a:ext cx="289810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By analyzing the listening patterns and preferences of similar users, the system recommends songs and artists that align with your taste.</a:t>
            </a:r>
            <a:endParaRPr lang="en-US" sz="1750" dirty="0"/>
          </a:p>
        </p:txBody>
      </p:sp>
      <p:sp>
        <p:nvSpPr>
          <p:cNvPr id="8" name="Shape 6">
            <a:extLst>
              <a:ext uri="{FF2B5EF4-FFF2-40B4-BE49-F238E27FC236}">
                <a16:creationId xmlns:a16="http://schemas.microsoft.com/office/drawing/2014/main" id="{CED91082-2BD7-65A0-7A24-76056571B3D0}"/>
              </a:ext>
            </a:extLst>
          </p:cNvPr>
          <p:cNvSpPr/>
          <p:nvPr/>
        </p:nvSpPr>
        <p:spPr>
          <a:xfrm>
            <a:off x="5381508" y="2529547"/>
            <a:ext cx="3370064" cy="3790229"/>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9" name="Text 7">
            <a:extLst>
              <a:ext uri="{FF2B5EF4-FFF2-40B4-BE49-F238E27FC236}">
                <a16:creationId xmlns:a16="http://schemas.microsoft.com/office/drawing/2014/main" id="{0FC23EE1-80BE-395C-9142-8259B86B62AA}"/>
              </a:ext>
            </a:extLst>
          </p:cNvPr>
          <p:cNvSpPr/>
          <p:nvPr/>
        </p:nvSpPr>
        <p:spPr>
          <a:xfrm>
            <a:off x="5723875" y="2999781"/>
            <a:ext cx="2898100"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Content-Based Filtering</a:t>
            </a:r>
            <a:endParaRPr lang="en-US" sz="2187" dirty="0"/>
          </a:p>
        </p:txBody>
      </p:sp>
      <p:sp>
        <p:nvSpPr>
          <p:cNvPr id="10" name="Text 8">
            <a:extLst>
              <a:ext uri="{FF2B5EF4-FFF2-40B4-BE49-F238E27FC236}">
                <a16:creationId xmlns:a16="http://schemas.microsoft.com/office/drawing/2014/main" id="{36737C25-89BE-E23E-7D32-A605E6456DEE}"/>
              </a:ext>
            </a:extLst>
          </p:cNvPr>
          <p:cNvSpPr/>
          <p:nvPr/>
        </p:nvSpPr>
        <p:spPr>
          <a:xfrm>
            <a:off x="5735481" y="3816663"/>
            <a:ext cx="289810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Based on the attributes of songs and artists you enjoy, the system suggests similar tracks and musicians that match your musical preferences.</a:t>
            </a:r>
            <a:endParaRPr lang="en-US" sz="1750" dirty="0"/>
          </a:p>
        </p:txBody>
      </p:sp>
      <p:sp>
        <p:nvSpPr>
          <p:cNvPr id="11" name="Shape 9">
            <a:extLst>
              <a:ext uri="{FF2B5EF4-FFF2-40B4-BE49-F238E27FC236}">
                <a16:creationId xmlns:a16="http://schemas.microsoft.com/office/drawing/2014/main" id="{AA3E9191-B8F8-9E07-B401-53A93ABEE23C}"/>
              </a:ext>
            </a:extLst>
          </p:cNvPr>
          <p:cNvSpPr/>
          <p:nvPr/>
        </p:nvSpPr>
        <p:spPr>
          <a:xfrm>
            <a:off x="9302773" y="2529546"/>
            <a:ext cx="3370064" cy="3790229"/>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12" name="Text 10">
            <a:extLst>
              <a:ext uri="{FF2B5EF4-FFF2-40B4-BE49-F238E27FC236}">
                <a16:creationId xmlns:a16="http://schemas.microsoft.com/office/drawing/2014/main" id="{A3362A9B-0AFC-0975-3956-6182E7FF1DDC}"/>
              </a:ext>
            </a:extLst>
          </p:cNvPr>
          <p:cNvSpPr/>
          <p:nvPr/>
        </p:nvSpPr>
        <p:spPr>
          <a:xfrm>
            <a:off x="9512324" y="2841025"/>
            <a:ext cx="2479715" cy="372872"/>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Hybrid Approaches</a:t>
            </a:r>
            <a:endParaRPr lang="en-US" sz="2187" dirty="0"/>
          </a:p>
        </p:txBody>
      </p:sp>
      <p:sp>
        <p:nvSpPr>
          <p:cNvPr id="13" name="Text 11">
            <a:extLst>
              <a:ext uri="{FF2B5EF4-FFF2-40B4-BE49-F238E27FC236}">
                <a16:creationId xmlns:a16="http://schemas.microsoft.com/office/drawing/2014/main" id="{76934755-2E0A-1C48-F828-EA3B61C83997}"/>
              </a:ext>
            </a:extLst>
          </p:cNvPr>
          <p:cNvSpPr/>
          <p:nvPr/>
        </p:nvSpPr>
        <p:spPr>
          <a:xfrm>
            <a:off x="9512324" y="3410382"/>
            <a:ext cx="2898100" cy="2671867"/>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Combining collaborative filtering and content-based filtering techniques, hybrid algorithms offer comprehensive and diverse music recommendations.</a:t>
            </a:r>
            <a:endParaRPr lang="en-US" sz="1750" dirty="0"/>
          </a:p>
        </p:txBody>
      </p:sp>
    </p:spTree>
    <p:extLst>
      <p:ext uri="{BB962C8B-B14F-4D97-AF65-F5344CB8AC3E}">
        <p14:creationId xmlns:p14="http://schemas.microsoft.com/office/powerpoint/2010/main" val="2328835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2217901-D1CA-3C60-3515-CA70ECF27D3A}"/>
              </a:ext>
            </a:extLst>
          </p:cNvPr>
          <p:cNvSpPr/>
          <p:nvPr/>
        </p:nvSpPr>
        <p:spPr>
          <a:xfrm>
            <a:off x="0" y="1146765"/>
            <a:ext cx="7722210" cy="7082836"/>
          </a:xfrm>
          <a:custGeom>
            <a:avLst/>
            <a:gdLst/>
            <a:ahLst/>
            <a:cxnLst/>
            <a:rect l="l" t="t" r="r" b="b"/>
            <a:pathLst>
              <a:path w="4563745" h="4565650">
                <a:moveTo>
                  <a:pt x="0" y="4565249"/>
                </a:moveTo>
                <a:lnTo>
                  <a:pt x="4563599" y="4565249"/>
                </a:lnTo>
                <a:lnTo>
                  <a:pt x="4563599" y="0"/>
                </a:lnTo>
                <a:lnTo>
                  <a:pt x="0" y="0"/>
                </a:lnTo>
                <a:lnTo>
                  <a:pt x="0" y="4565249"/>
                </a:lnTo>
                <a:close/>
              </a:path>
            </a:pathLst>
          </a:custGeom>
          <a:solidFill>
            <a:srgbClr val="254C6C"/>
          </a:solidFill>
        </p:spPr>
        <p:txBody>
          <a:bodyPr wrap="square" lIns="0" tIns="0" rIns="0" bIns="0" rtlCol="0"/>
          <a:lstStyle/>
          <a:p>
            <a:r>
              <a:rPr lang="en-US" dirty="0"/>
              <a:t>  </a:t>
            </a:r>
            <a:endParaRPr dirty="0"/>
          </a:p>
        </p:txBody>
      </p:sp>
      <p:grpSp>
        <p:nvGrpSpPr>
          <p:cNvPr id="3" name="object 3">
            <a:extLst>
              <a:ext uri="{FF2B5EF4-FFF2-40B4-BE49-F238E27FC236}">
                <a16:creationId xmlns:a16="http://schemas.microsoft.com/office/drawing/2014/main" id="{2795894E-3F72-3C3D-09FF-AA474F4ABAA3}"/>
              </a:ext>
            </a:extLst>
          </p:cNvPr>
          <p:cNvGrpSpPr/>
          <p:nvPr/>
        </p:nvGrpSpPr>
        <p:grpSpPr>
          <a:xfrm>
            <a:off x="-710" y="8387"/>
            <a:ext cx="14630400" cy="1171842"/>
            <a:chOff x="0" y="0"/>
            <a:chExt cx="9144000" cy="559290"/>
          </a:xfrm>
        </p:grpSpPr>
        <p:sp>
          <p:nvSpPr>
            <p:cNvPr id="4" name="object 4">
              <a:extLst>
                <a:ext uri="{FF2B5EF4-FFF2-40B4-BE49-F238E27FC236}">
                  <a16:creationId xmlns:a16="http://schemas.microsoft.com/office/drawing/2014/main" id="{53920972-20B9-C458-F5DE-AECEBD70CDE6}"/>
                </a:ext>
              </a:extLst>
            </p:cNvPr>
            <p:cNvSpPr/>
            <p:nvPr/>
          </p:nvSpPr>
          <p:spPr>
            <a:xfrm>
              <a:off x="0" y="0"/>
              <a:ext cx="4764715" cy="178435"/>
            </a:xfrm>
            <a:custGeom>
              <a:avLst/>
              <a:gdLst/>
              <a:ahLst/>
              <a:cxnLst/>
              <a:rect l="l" t="t" r="r" b="b"/>
              <a:pathLst>
                <a:path w="4563745" h="178435">
                  <a:moveTo>
                    <a:pt x="0" y="178049"/>
                  </a:moveTo>
                  <a:lnTo>
                    <a:pt x="4563599" y="178049"/>
                  </a:lnTo>
                  <a:lnTo>
                    <a:pt x="4563599" y="0"/>
                  </a:lnTo>
                  <a:lnTo>
                    <a:pt x="0" y="0"/>
                  </a:lnTo>
                  <a:lnTo>
                    <a:pt x="0" y="178049"/>
                  </a:lnTo>
                  <a:close/>
                </a:path>
              </a:pathLst>
            </a:custGeom>
            <a:solidFill>
              <a:srgbClr val="254C6C"/>
            </a:solidFill>
          </p:spPr>
          <p:txBody>
            <a:bodyPr wrap="square" lIns="0" tIns="0" rIns="0" bIns="0" rtlCol="0"/>
            <a:lstStyle/>
            <a:p>
              <a:endParaRPr/>
            </a:p>
          </p:txBody>
        </p:sp>
        <p:sp>
          <p:nvSpPr>
            <p:cNvPr id="5" name="object 5">
              <a:extLst>
                <a:ext uri="{FF2B5EF4-FFF2-40B4-BE49-F238E27FC236}">
                  <a16:creationId xmlns:a16="http://schemas.microsoft.com/office/drawing/2014/main" id="{18E45B90-0274-3853-5038-935AEE3DFD3E}"/>
                </a:ext>
              </a:extLst>
            </p:cNvPr>
            <p:cNvSpPr/>
            <p:nvPr/>
          </p:nvSpPr>
          <p:spPr>
            <a:xfrm>
              <a:off x="0" y="158605"/>
              <a:ext cx="9144000" cy="400685"/>
            </a:xfrm>
            <a:custGeom>
              <a:avLst/>
              <a:gdLst/>
              <a:ahLst/>
              <a:cxnLst/>
              <a:rect l="l" t="t" r="r" b="b"/>
              <a:pathLst>
                <a:path w="9144000" h="400684">
                  <a:moveTo>
                    <a:pt x="9143999" y="400199"/>
                  </a:moveTo>
                  <a:lnTo>
                    <a:pt x="0" y="400199"/>
                  </a:lnTo>
                  <a:lnTo>
                    <a:pt x="0" y="0"/>
                  </a:lnTo>
                  <a:lnTo>
                    <a:pt x="9143999" y="0"/>
                  </a:lnTo>
                  <a:lnTo>
                    <a:pt x="9143999" y="400199"/>
                  </a:lnTo>
                  <a:close/>
                </a:path>
              </a:pathLst>
            </a:custGeom>
            <a:solidFill>
              <a:srgbClr val="FAE6D7"/>
            </a:solidFill>
          </p:spPr>
          <p:txBody>
            <a:bodyPr wrap="square" lIns="0" tIns="0" rIns="0" bIns="0" rtlCol="0"/>
            <a:lstStyle/>
            <a:p>
              <a:endParaRPr/>
            </a:p>
          </p:txBody>
        </p:sp>
      </p:grpSp>
      <p:sp>
        <p:nvSpPr>
          <p:cNvPr id="6" name="object 6">
            <a:extLst>
              <a:ext uri="{FF2B5EF4-FFF2-40B4-BE49-F238E27FC236}">
                <a16:creationId xmlns:a16="http://schemas.microsoft.com/office/drawing/2014/main" id="{FFD1FC21-6EBF-7B4B-6834-0597FF3057D0}"/>
              </a:ext>
            </a:extLst>
          </p:cNvPr>
          <p:cNvSpPr txBox="1"/>
          <p:nvPr/>
        </p:nvSpPr>
        <p:spPr>
          <a:xfrm>
            <a:off x="2772305" y="1578339"/>
            <a:ext cx="11230774" cy="382156"/>
          </a:xfrm>
          <a:prstGeom prst="rect">
            <a:avLst/>
          </a:prstGeom>
        </p:spPr>
        <p:txBody>
          <a:bodyPr vert="horz" wrap="square" lIns="0" tIns="12700" rIns="0" bIns="0" rtlCol="0">
            <a:spAutoFit/>
          </a:bodyPr>
          <a:lstStyle/>
          <a:p>
            <a:pPr marL="12700">
              <a:lnSpc>
                <a:spcPct val="100000"/>
              </a:lnSpc>
              <a:spcBef>
                <a:spcPts val="100"/>
              </a:spcBef>
              <a:tabLst>
                <a:tab pos="4686300" algn="l"/>
              </a:tabLst>
            </a:pPr>
            <a:r>
              <a:rPr sz="2400" u="heavy" spc="60" dirty="0">
                <a:solidFill>
                  <a:srgbClr val="F3F3F3"/>
                </a:solidFill>
                <a:uFill>
                  <a:solidFill>
                    <a:srgbClr val="F3F3F3"/>
                  </a:solidFill>
                </a:uFill>
                <a:latin typeface="Georgia"/>
                <a:cs typeface="Georgia"/>
              </a:rPr>
              <a:t>Content</a:t>
            </a:r>
            <a:r>
              <a:rPr sz="2400" u="heavy" spc="45" dirty="0">
                <a:solidFill>
                  <a:srgbClr val="F3F3F3"/>
                </a:solidFill>
                <a:uFill>
                  <a:solidFill>
                    <a:srgbClr val="F3F3F3"/>
                  </a:solidFill>
                </a:uFill>
                <a:latin typeface="Georgia"/>
                <a:cs typeface="Georgia"/>
              </a:rPr>
              <a:t> </a:t>
            </a:r>
            <a:r>
              <a:rPr sz="2400" u="heavy" spc="25" dirty="0">
                <a:solidFill>
                  <a:srgbClr val="F3F3F3"/>
                </a:solidFill>
                <a:uFill>
                  <a:solidFill>
                    <a:srgbClr val="F3F3F3"/>
                  </a:solidFill>
                </a:uFill>
                <a:latin typeface="Georgia"/>
                <a:cs typeface="Georgia"/>
              </a:rPr>
              <a:t>Based</a:t>
            </a:r>
            <a:r>
              <a:rPr sz="2400" u="heavy" spc="50" dirty="0">
                <a:solidFill>
                  <a:srgbClr val="F3F3F3"/>
                </a:solidFill>
                <a:uFill>
                  <a:solidFill>
                    <a:srgbClr val="F3F3F3"/>
                  </a:solidFill>
                </a:uFill>
                <a:latin typeface="Georgia"/>
                <a:cs typeface="Georgia"/>
              </a:rPr>
              <a:t> </a:t>
            </a:r>
            <a:r>
              <a:rPr sz="2400" u="heavy" spc="15" dirty="0">
                <a:solidFill>
                  <a:srgbClr val="F3F3F3"/>
                </a:solidFill>
                <a:uFill>
                  <a:solidFill>
                    <a:srgbClr val="F3F3F3"/>
                  </a:solidFill>
                </a:uFill>
                <a:latin typeface="Georgia"/>
                <a:cs typeface="Georgia"/>
              </a:rPr>
              <a:t>Filtering</a:t>
            </a:r>
            <a:r>
              <a:rPr sz="1700" spc="15" dirty="0">
                <a:solidFill>
                  <a:srgbClr val="F3F3F3"/>
                </a:solidFill>
                <a:latin typeface="Georgia"/>
                <a:cs typeface="Georgia"/>
              </a:rPr>
              <a:t>	</a:t>
            </a:r>
            <a:r>
              <a:rPr lang="en-US" sz="1700" spc="15" dirty="0">
                <a:solidFill>
                  <a:srgbClr val="F3F3F3"/>
                </a:solidFill>
                <a:latin typeface="Georgia"/>
                <a:cs typeface="Georgia"/>
              </a:rPr>
              <a:t>                                                 </a:t>
            </a:r>
            <a:r>
              <a:rPr sz="2400" u="heavy" spc="30" dirty="0">
                <a:solidFill>
                  <a:srgbClr val="254C6C"/>
                </a:solidFill>
                <a:uFill>
                  <a:solidFill>
                    <a:srgbClr val="254C6C"/>
                  </a:solidFill>
                </a:uFill>
                <a:latin typeface="Georgia"/>
                <a:cs typeface="Georgia"/>
              </a:rPr>
              <a:t>Collaborative</a:t>
            </a:r>
            <a:r>
              <a:rPr sz="2400" u="heavy" spc="15" dirty="0">
                <a:solidFill>
                  <a:srgbClr val="254C6C"/>
                </a:solidFill>
                <a:uFill>
                  <a:solidFill>
                    <a:srgbClr val="254C6C"/>
                  </a:solidFill>
                </a:uFill>
                <a:latin typeface="Georgia"/>
                <a:cs typeface="Georgia"/>
              </a:rPr>
              <a:t> Filtering</a:t>
            </a:r>
            <a:endParaRPr sz="2400" dirty="0">
              <a:latin typeface="Georgia"/>
              <a:cs typeface="Georgia"/>
            </a:endParaRPr>
          </a:p>
        </p:txBody>
      </p:sp>
      <p:grpSp>
        <p:nvGrpSpPr>
          <p:cNvPr id="7" name="object 7">
            <a:extLst>
              <a:ext uri="{FF2B5EF4-FFF2-40B4-BE49-F238E27FC236}">
                <a16:creationId xmlns:a16="http://schemas.microsoft.com/office/drawing/2014/main" id="{4FE7B264-7854-AD5C-0BC8-9008D4F78802}"/>
              </a:ext>
            </a:extLst>
          </p:cNvPr>
          <p:cNvGrpSpPr/>
          <p:nvPr/>
        </p:nvGrpSpPr>
        <p:grpSpPr>
          <a:xfrm>
            <a:off x="4323556" y="2598536"/>
            <a:ext cx="544830" cy="590973"/>
            <a:chOff x="2576697" y="1579998"/>
            <a:chExt cx="544830" cy="443230"/>
          </a:xfrm>
        </p:grpSpPr>
        <p:sp>
          <p:nvSpPr>
            <p:cNvPr id="8" name="object 8">
              <a:extLst>
                <a:ext uri="{FF2B5EF4-FFF2-40B4-BE49-F238E27FC236}">
                  <a16:creationId xmlns:a16="http://schemas.microsoft.com/office/drawing/2014/main" id="{2A4A4F5D-C10A-B524-B7E2-A40E38275F2D}"/>
                </a:ext>
              </a:extLst>
            </p:cNvPr>
            <p:cNvSpPr/>
            <p:nvPr/>
          </p:nvSpPr>
          <p:spPr>
            <a:xfrm>
              <a:off x="2576697" y="1579998"/>
              <a:ext cx="544830" cy="443230"/>
            </a:xfrm>
            <a:custGeom>
              <a:avLst/>
              <a:gdLst/>
              <a:ahLst/>
              <a:cxnLst/>
              <a:rect l="l" t="t" r="r" b="b"/>
              <a:pathLst>
                <a:path w="544830" h="443230">
                  <a:moveTo>
                    <a:pt x="12274" y="92354"/>
                  </a:moveTo>
                  <a:lnTo>
                    <a:pt x="3486" y="92354"/>
                  </a:lnTo>
                  <a:lnTo>
                    <a:pt x="0" y="88279"/>
                  </a:lnTo>
                  <a:lnTo>
                    <a:pt x="0" y="49098"/>
                  </a:lnTo>
                  <a:lnTo>
                    <a:pt x="1833" y="40111"/>
                  </a:lnTo>
                  <a:lnTo>
                    <a:pt x="6787" y="32883"/>
                  </a:lnTo>
                  <a:lnTo>
                    <a:pt x="14043" y="28067"/>
                  </a:lnTo>
                  <a:lnTo>
                    <a:pt x="22781" y="26316"/>
                  </a:lnTo>
                  <a:lnTo>
                    <a:pt x="29802" y="26316"/>
                  </a:lnTo>
                  <a:lnTo>
                    <a:pt x="29802" y="3535"/>
                  </a:lnTo>
                  <a:lnTo>
                    <a:pt x="33878" y="0"/>
                  </a:lnTo>
                  <a:lnTo>
                    <a:pt x="446600" y="0"/>
                  </a:lnTo>
                  <a:lnTo>
                    <a:pt x="450135" y="3535"/>
                  </a:lnTo>
                  <a:lnTo>
                    <a:pt x="450135" y="12274"/>
                  </a:lnTo>
                  <a:lnTo>
                    <a:pt x="446600" y="16398"/>
                  </a:lnTo>
                  <a:lnTo>
                    <a:pt x="46152" y="16398"/>
                  </a:lnTo>
                  <a:lnTo>
                    <a:pt x="46152" y="42666"/>
                  </a:lnTo>
                  <a:lnTo>
                    <a:pt x="19295" y="42666"/>
                  </a:lnTo>
                  <a:lnTo>
                    <a:pt x="16349" y="45612"/>
                  </a:lnTo>
                  <a:lnTo>
                    <a:pt x="16349" y="88279"/>
                  </a:lnTo>
                  <a:lnTo>
                    <a:pt x="12274" y="92354"/>
                  </a:lnTo>
                  <a:close/>
                </a:path>
                <a:path w="544830" h="443230">
                  <a:moveTo>
                    <a:pt x="510330" y="297537"/>
                  </a:moveTo>
                  <a:lnTo>
                    <a:pt x="501541" y="297537"/>
                  </a:lnTo>
                  <a:lnTo>
                    <a:pt x="497466" y="294051"/>
                  </a:lnTo>
                  <a:lnTo>
                    <a:pt x="497466" y="16939"/>
                  </a:lnTo>
                  <a:lnTo>
                    <a:pt x="471149" y="16939"/>
                  </a:lnTo>
                  <a:lnTo>
                    <a:pt x="467664" y="13452"/>
                  </a:lnTo>
                  <a:lnTo>
                    <a:pt x="467664" y="4664"/>
                  </a:lnTo>
                  <a:lnTo>
                    <a:pt x="471149" y="589"/>
                  </a:lnTo>
                  <a:lnTo>
                    <a:pt x="510330" y="589"/>
                  </a:lnTo>
                  <a:lnTo>
                    <a:pt x="513816" y="4664"/>
                  </a:lnTo>
                  <a:lnTo>
                    <a:pt x="513816" y="26905"/>
                  </a:lnTo>
                  <a:lnTo>
                    <a:pt x="520837" y="26905"/>
                  </a:lnTo>
                  <a:lnTo>
                    <a:pt x="529840" y="28739"/>
                  </a:lnTo>
                  <a:lnTo>
                    <a:pt x="537144" y="33693"/>
                  </a:lnTo>
                  <a:lnTo>
                    <a:pt x="542138" y="40949"/>
                  </a:lnTo>
                  <a:lnTo>
                    <a:pt x="542684" y="43255"/>
                  </a:lnTo>
                  <a:lnTo>
                    <a:pt x="513816" y="43255"/>
                  </a:lnTo>
                  <a:lnTo>
                    <a:pt x="513816" y="294051"/>
                  </a:lnTo>
                  <a:lnTo>
                    <a:pt x="510330" y="297537"/>
                  </a:lnTo>
                  <a:close/>
                </a:path>
                <a:path w="544830" h="443230">
                  <a:moveTo>
                    <a:pt x="280009" y="343738"/>
                  </a:moveTo>
                  <a:lnTo>
                    <a:pt x="263610" y="343738"/>
                  </a:lnTo>
                  <a:lnTo>
                    <a:pt x="263610" y="16398"/>
                  </a:lnTo>
                  <a:lnTo>
                    <a:pt x="280009" y="16398"/>
                  </a:lnTo>
                  <a:lnTo>
                    <a:pt x="280009" y="343738"/>
                  </a:lnTo>
                  <a:close/>
                </a:path>
                <a:path w="544830" h="443230">
                  <a:moveTo>
                    <a:pt x="510330" y="391069"/>
                  </a:moveTo>
                  <a:lnTo>
                    <a:pt x="33878" y="391069"/>
                  </a:lnTo>
                  <a:lnTo>
                    <a:pt x="29802" y="387583"/>
                  </a:lnTo>
                  <a:lnTo>
                    <a:pt x="29802" y="42666"/>
                  </a:lnTo>
                  <a:lnTo>
                    <a:pt x="46152" y="42666"/>
                  </a:lnTo>
                  <a:lnTo>
                    <a:pt x="46152" y="343738"/>
                  </a:lnTo>
                  <a:lnTo>
                    <a:pt x="513816" y="343738"/>
                  </a:lnTo>
                  <a:lnTo>
                    <a:pt x="513816" y="359548"/>
                  </a:lnTo>
                  <a:lnTo>
                    <a:pt x="46152" y="359548"/>
                  </a:lnTo>
                  <a:lnTo>
                    <a:pt x="46152" y="375898"/>
                  </a:lnTo>
                  <a:lnTo>
                    <a:pt x="513816" y="375898"/>
                  </a:lnTo>
                  <a:lnTo>
                    <a:pt x="513816" y="386994"/>
                  </a:lnTo>
                  <a:lnTo>
                    <a:pt x="510330" y="391069"/>
                  </a:lnTo>
                  <a:close/>
                </a:path>
                <a:path w="544830" h="443230">
                  <a:moveTo>
                    <a:pt x="542926" y="409236"/>
                  </a:moveTo>
                  <a:lnTo>
                    <a:pt x="524962" y="409236"/>
                  </a:lnTo>
                  <a:lnTo>
                    <a:pt x="527858" y="406290"/>
                  </a:lnTo>
                  <a:lnTo>
                    <a:pt x="527858" y="46201"/>
                  </a:lnTo>
                  <a:lnTo>
                    <a:pt x="524962" y="43255"/>
                  </a:lnTo>
                  <a:lnTo>
                    <a:pt x="542684" y="43255"/>
                  </a:lnTo>
                  <a:lnTo>
                    <a:pt x="544208" y="49687"/>
                  </a:lnTo>
                  <a:lnTo>
                    <a:pt x="544208" y="402804"/>
                  </a:lnTo>
                  <a:lnTo>
                    <a:pt x="542926" y="409236"/>
                  </a:lnTo>
                  <a:close/>
                </a:path>
                <a:path w="544830" h="443230">
                  <a:moveTo>
                    <a:pt x="295180" y="443114"/>
                  </a:moveTo>
                  <a:lnTo>
                    <a:pt x="248438" y="443114"/>
                  </a:lnTo>
                  <a:lnTo>
                    <a:pt x="241417" y="434914"/>
                  </a:lnTo>
                  <a:lnTo>
                    <a:pt x="241417" y="425586"/>
                  </a:lnTo>
                  <a:lnTo>
                    <a:pt x="22781" y="425586"/>
                  </a:lnTo>
                  <a:lnTo>
                    <a:pt x="14043" y="423752"/>
                  </a:lnTo>
                  <a:lnTo>
                    <a:pt x="6787" y="418798"/>
                  </a:lnTo>
                  <a:lnTo>
                    <a:pt x="1833" y="411542"/>
                  </a:lnTo>
                  <a:lnTo>
                    <a:pt x="0" y="402804"/>
                  </a:lnTo>
                  <a:lnTo>
                    <a:pt x="0" y="114595"/>
                  </a:lnTo>
                  <a:lnTo>
                    <a:pt x="3486" y="111060"/>
                  </a:lnTo>
                  <a:lnTo>
                    <a:pt x="12274" y="111060"/>
                  </a:lnTo>
                  <a:lnTo>
                    <a:pt x="16349" y="114595"/>
                  </a:lnTo>
                  <a:lnTo>
                    <a:pt x="16349" y="406290"/>
                  </a:lnTo>
                  <a:lnTo>
                    <a:pt x="19295" y="409236"/>
                  </a:lnTo>
                  <a:lnTo>
                    <a:pt x="256638" y="409236"/>
                  </a:lnTo>
                  <a:lnTo>
                    <a:pt x="256638" y="426764"/>
                  </a:lnTo>
                  <a:lnTo>
                    <a:pt x="303380" y="426764"/>
                  </a:lnTo>
                  <a:lnTo>
                    <a:pt x="303380" y="435503"/>
                  </a:lnTo>
                  <a:lnTo>
                    <a:pt x="295180" y="443114"/>
                  </a:lnTo>
                  <a:close/>
                </a:path>
                <a:path w="544830" h="443230">
                  <a:moveTo>
                    <a:pt x="513816" y="343738"/>
                  </a:moveTo>
                  <a:lnTo>
                    <a:pt x="497466" y="343738"/>
                  </a:lnTo>
                  <a:lnTo>
                    <a:pt x="497466" y="318600"/>
                  </a:lnTo>
                  <a:lnTo>
                    <a:pt x="501541" y="315114"/>
                  </a:lnTo>
                  <a:lnTo>
                    <a:pt x="510330" y="315114"/>
                  </a:lnTo>
                  <a:lnTo>
                    <a:pt x="513816" y="318600"/>
                  </a:lnTo>
                  <a:lnTo>
                    <a:pt x="513816" y="343738"/>
                  </a:lnTo>
                  <a:close/>
                </a:path>
                <a:path w="544830" h="443230">
                  <a:moveTo>
                    <a:pt x="280009" y="375898"/>
                  </a:moveTo>
                  <a:lnTo>
                    <a:pt x="263610" y="375898"/>
                  </a:lnTo>
                  <a:lnTo>
                    <a:pt x="263610" y="359548"/>
                  </a:lnTo>
                  <a:lnTo>
                    <a:pt x="280009" y="359548"/>
                  </a:lnTo>
                  <a:lnTo>
                    <a:pt x="280009" y="375898"/>
                  </a:lnTo>
                  <a:close/>
                </a:path>
                <a:path w="544830" h="443230">
                  <a:moveTo>
                    <a:pt x="513816" y="375898"/>
                  </a:moveTo>
                  <a:lnTo>
                    <a:pt x="497466" y="375898"/>
                  </a:lnTo>
                  <a:lnTo>
                    <a:pt x="497466" y="359548"/>
                  </a:lnTo>
                  <a:lnTo>
                    <a:pt x="513816" y="359548"/>
                  </a:lnTo>
                  <a:lnTo>
                    <a:pt x="513816" y="375898"/>
                  </a:lnTo>
                  <a:close/>
                </a:path>
                <a:path w="544830" h="443230">
                  <a:moveTo>
                    <a:pt x="256638" y="409236"/>
                  </a:moveTo>
                  <a:lnTo>
                    <a:pt x="241417" y="409236"/>
                  </a:lnTo>
                  <a:lnTo>
                    <a:pt x="241417" y="391069"/>
                  </a:lnTo>
                  <a:lnTo>
                    <a:pt x="302790" y="391069"/>
                  </a:lnTo>
                  <a:lnTo>
                    <a:pt x="302790" y="391659"/>
                  </a:lnTo>
                  <a:lnTo>
                    <a:pt x="256638" y="391659"/>
                  </a:lnTo>
                  <a:lnTo>
                    <a:pt x="256638" y="409236"/>
                  </a:lnTo>
                  <a:close/>
                </a:path>
                <a:path w="544830" h="443230">
                  <a:moveTo>
                    <a:pt x="303380" y="426764"/>
                  </a:moveTo>
                  <a:lnTo>
                    <a:pt x="257227" y="426764"/>
                  </a:lnTo>
                  <a:lnTo>
                    <a:pt x="286441" y="426175"/>
                  </a:lnTo>
                  <a:lnTo>
                    <a:pt x="286441" y="391659"/>
                  </a:lnTo>
                  <a:lnTo>
                    <a:pt x="302790" y="391659"/>
                  </a:lnTo>
                  <a:lnTo>
                    <a:pt x="302790" y="409236"/>
                  </a:lnTo>
                  <a:lnTo>
                    <a:pt x="542926" y="409236"/>
                  </a:lnTo>
                  <a:lnTo>
                    <a:pt x="542467" y="411542"/>
                  </a:lnTo>
                  <a:lnTo>
                    <a:pt x="537715" y="418798"/>
                  </a:lnTo>
                  <a:lnTo>
                    <a:pt x="530662" y="423752"/>
                  </a:lnTo>
                  <a:lnTo>
                    <a:pt x="522016" y="425586"/>
                  </a:lnTo>
                  <a:lnTo>
                    <a:pt x="303380" y="425586"/>
                  </a:lnTo>
                  <a:lnTo>
                    <a:pt x="303380" y="426764"/>
                  </a:lnTo>
                  <a:close/>
                </a:path>
              </a:pathLst>
            </a:custGeom>
            <a:solidFill>
              <a:srgbClr val="F3F3F3"/>
            </a:solidFill>
          </p:spPr>
          <p:txBody>
            <a:bodyPr wrap="square" lIns="0" tIns="0" rIns="0" bIns="0" rtlCol="0"/>
            <a:lstStyle/>
            <a:p>
              <a:endParaRPr/>
            </a:p>
          </p:txBody>
        </p:sp>
        <p:pic>
          <p:nvPicPr>
            <p:cNvPr id="9" name="object 9">
              <a:extLst>
                <a:ext uri="{FF2B5EF4-FFF2-40B4-BE49-F238E27FC236}">
                  <a16:creationId xmlns:a16="http://schemas.microsoft.com/office/drawing/2014/main" id="{0A4B0A29-6F43-5B75-16EE-F9CAEBB26351}"/>
                </a:ext>
              </a:extLst>
            </p:cNvPr>
            <p:cNvPicPr/>
            <p:nvPr/>
          </p:nvPicPr>
          <p:blipFill>
            <a:blip r:embed="rId2" cstate="print"/>
            <a:stretch>
              <a:fillRect/>
            </a:stretch>
          </p:blipFill>
          <p:spPr>
            <a:xfrm>
              <a:off x="2652702" y="1633810"/>
              <a:ext cx="158392" cy="112239"/>
            </a:xfrm>
            <a:prstGeom prst="rect">
              <a:avLst/>
            </a:prstGeom>
          </p:spPr>
        </p:pic>
        <p:pic>
          <p:nvPicPr>
            <p:cNvPr id="10" name="object 10">
              <a:extLst>
                <a:ext uri="{FF2B5EF4-FFF2-40B4-BE49-F238E27FC236}">
                  <a16:creationId xmlns:a16="http://schemas.microsoft.com/office/drawing/2014/main" id="{6B82F5E1-CC00-57D0-0FB5-228391D62BA7}"/>
                </a:ext>
              </a:extLst>
            </p:cNvPr>
            <p:cNvPicPr/>
            <p:nvPr/>
          </p:nvPicPr>
          <p:blipFill>
            <a:blip r:embed="rId3" cstate="print"/>
            <a:stretch>
              <a:fillRect/>
            </a:stretch>
          </p:blipFill>
          <p:spPr>
            <a:xfrm>
              <a:off x="2652702" y="1793380"/>
              <a:ext cx="158392" cy="79490"/>
            </a:xfrm>
            <a:prstGeom prst="rect">
              <a:avLst/>
            </a:prstGeom>
          </p:spPr>
        </p:pic>
        <p:pic>
          <p:nvPicPr>
            <p:cNvPr id="11" name="object 11">
              <a:extLst>
                <a:ext uri="{FF2B5EF4-FFF2-40B4-BE49-F238E27FC236}">
                  <a16:creationId xmlns:a16="http://schemas.microsoft.com/office/drawing/2014/main" id="{CEEE52C2-B1D4-13F2-D5B9-01A064F50C11}"/>
                </a:ext>
              </a:extLst>
            </p:cNvPr>
            <p:cNvPicPr/>
            <p:nvPr/>
          </p:nvPicPr>
          <p:blipFill>
            <a:blip r:embed="rId4" cstate="print"/>
            <a:stretch>
              <a:fillRect/>
            </a:stretch>
          </p:blipFill>
          <p:spPr>
            <a:xfrm>
              <a:off x="2883023" y="1740747"/>
              <a:ext cx="158392" cy="79539"/>
            </a:xfrm>
            <a:prstGeom prst="rect">
              <a:avLst/>
            </a:prstGeom>
          </p:spPr>
        </p:pic>
        <p:pic>
          <p:nvPicPr>
            <p:cNvPr id="12" name="object 12">
              <a:extLst>
                <a:ext uri="{FF2B5EF4-FFF2-40B4-BE49-F238E27FC236}">
                  <a16:creationId xmlns:a16="http://schemas.microsoft.com/office/drawing/2014/main" id="{296C40DE-C043-0A96-0696-B305B5138B09}"/>
                </a:ext>
              </a:extLst>
            </p:cNvPr>
            <p:cNvPicPr/>
            <p:nvPr/>
          </p:nvPicPr>
          <p:blipFill>
            <a:blip r:embed="rId5" cstate="print"/>
            <a:stretch>
              <a:fillRect/>
            </a:stretch>
          </p:blipFill>
          <p:spPr>
            <a:xfrm>
              <a:off x="2886509" y="1633810"/>
              <a:ext cx="158441" cy="69522"/>
            </a:xfrm>
            <a:prstGeom prst="rect">
              <a:avLst/>
            </a:prstGeom>
          </p:spPr>
        </p:pic>
      </p:grpSp>
      <p:grpSp>
        <p:nvGrpSpPr>
          <p:cNvPr id="13" name="object 13">
            <a:extLst>
              <a:ext uri="{FF2B5EF4-FFF2-40B4-BE49-F238E27FC236}">
                <a16:creationId xmlns:a16="http://schemas.microsoft.com/office/drawing/2014/main" id="{DB34E310-A3A0-41AD-5970-C77314744188}"/>
              </a:ext>
            </a:extLst>
          </p:cNvPr>
          <p:cNvGrpSpPr/>
          <p:nvPr/>
        </p:nvGrpSpPr>
        <p:grpSpPr>
          <a:xfrm>
            <a:off x="4255400" y="4371735"/>
            <a:ext cx="660400" cy="880533"/>
            <a:chOff x="2508541" y="2909897"/>
            <a:chExt cx="660400" cy="660400"/>
          </a:xfrm>
        </p:grpSpPr>
        <p:sp>
          <p:nvSpPr>
            <p:cNvPr id="14" name="object 14">
              <a:extLst>
                <a:ext uri="{FF2B5EF4-FFF2-40B4-BE49-F238E27FC236}">
                  <a16:creationId xmlns:a16="http://schemas.microsoft.com/office/drawing/2014/main" id="{9629AB54-9928-F712-AEE1-DF3B6843D5F2}"/>
                </a:ext>
              </a:extLst>
            </p:cNvPr>
            <p:cNvSpPr/>
            <p:nvPr/>
          </p:nvSpPr>
          <p:spPr>
            <a:xfrm>
              <a:off x="2508541" y="2909897"/>
              <a:ext cx="660400" cy="660400"/>
            </a:xfrm>
            <a:custGeom>
              <a:avLst/>
              <a:gdLst/>
              <a:ahLst/>
              <a:cxnLst/>
              <a:rect l="l" t="t" r="r" b="b"/>
              <a:pathLst>
                <a:path w="660400" h="660400">
                  <a:moveTo>
                    <a:pt x="329900" y="659800"/>
                  </a:moveTo>
                  <a:lnTo>
                    <a:pt x="281149" y="656223"/>
                  </a:lnTo>
                  <a:lnTo>
                    <a:pt x="234620" y="645832"/>
                  </a:lnTo>
                  <a:lnTo>
                    <a:pt x="190822" y="629138"/>
                  </a:lnTo>
                  <a:lnTo>
                    <a:pt x="150266" y="606651"/>
                  </a:lnTo>
                  <a:lnTo>
                    <a:pt x="113461" y="578881"/>
                  </a:lnTo>
                  <a:lnTo>
                    <a:pt x="80918" y="546338"/>
                  </a:lnTo>
                  <a:lnTo>
                    <a:pt x="53148" y="509534"/>
                  </a:lnTo>
                  <a:lnTo>
                    <a:pt x="30661" y="468977"/>
                  </a:lnTo>
                  <a:lnTo>
                    <a:pt x="13967" y="425179"/>
                  </a:lnTo>
                  <a:lnTo>
                    <a:pt x="3576" y="378650"/>
                  </a:lnTo>
                  <a:lnTo>
                    <a:pt x="0" y="329899"/>
                  </a:lnTo>
                  <a:lnTo>
                    <a:pt x="3576" y="281149"/>
                  </a:lnTo>
                  <a:lnTo>
                    <a:pt x="13967" y="234620"/>
                  </a:lnTo>
                  <a:lnTo>
                    <a:pt x="30661" y="190822"/>
                  </a:lnTo>
                  <a:lnTo>
                    <a:pt x="53148" y="150265"/>
                  </a:lnTo>
                  <a:lnTo>
                    <a:pt x="80918" y="113461"/>
                  </a:lnTo>
                  <a:lnTo>
                    <a:pt x="113461" y="80918"/>
                  </a:lnTo>
                  <a:lnTo>
                    <a:pt x="150266" y="53148"/>
                  </a:lnTo>
                  <a:lnTo>
                    <a:pt x="190822" y="30661"/>
                  </a:lnTo>
                  <a:lnTo>
                    <a:pt x="234620" y="13967"/>
                  </a:lnTo>
                  <a:lnTo>
                    <a:pt x="281149" y="3576"/>
                  </a:lnTo>
                  <a:lnTo>
                    <a:pt x="329900" y="0"/>
                  </a:lnTo>
                  <a:lnTo>
                    <a:pt x="381819" y="4109"/>
                  </a:lnTo>
                  <a:lnTo>
                    <a:pt x="431992" y="16194"/>
                  </a:lnTo>
                  <a:lnTo>
                    <a:pt x="479533" y="35886"/>
                  </a:lnTo>
                  <a:lnTo>
                    <a:pt x="523556" y="62818"/>
                  </a:lnTo>
                  <a:lnTo>
                    <a:pt x="563174" y="96625"/>
                  </a:lnTo>
                  <a:lnTo>
                    <a:pt x="596981" y="136243"/>
                  </a:lnTo>
                  <a:lnTo>
                    <a:pt x="623914" y="180266"/>
                  </a:lnTo>
                  <a:lnTo>
                    <a:pt x="643606" y="227807"/>
                  </a:lnTo>
                  <a:lnTo>
                    <a:pt x="655690" y="277980"/>
                  </a:lnTo>
                  <a:lnTo>
                    <a:pt x="659800" y="329899"/>
                  </a:lnTo>
                  <a:lnTo>
                    <a:pt x="656223" y="378650"/>
                  </a:lnTo>
                  <a:lnTo>
                    <a:pt x="645832" y="425179"/>
                  </a:lnTo>
                  <a:lnTo>
                    <a:pt x="629138" y="468977"/>
                  </a:lnTo>
                  <a:lnTo>
                    <a:pt x="606651" y="509534"/>
                  </a:lnTo>
                  <a:lnTo>
                    <a:pt x="578881" y="546338"/>
                  </a:lnTo>
                  <a:lnTo>
                    <a:pt x="546338" y="578881"/>
                  </a:lnTo>
                  <a:lnTo>
                    <a:pt x="509534" y="606651"/>
                  </a:lnTo>
                  <a:lnTo>
                    <a:pt x="468977" y="629138"/>
                  </a:lnTo>
                  <a:lnTo>
                    <a:pt x="425179" y="645832"/>
                  </a:lnTo>
                  <a:lnTo>
                    <a:pt x="378650" y="656223"/>
                  </a:lnTo>
                  <a:lnTo>
                    <a:pt x="329900" y="659800"/>
                  </a:lnTo>
                  <a:close/>
                </a:path>
              </a:pathLst>
            </a:custGeom>
            <a:solidFill>
              <a:srgbClr val="254C6C"/>
            </a:solidFill>
          </p:spPr>
          <p:txBody>
            <a:bodyPr wrap="square" lIns="0" tIns="0" rIns="0" bIns="0" rtlCol="0"/>
            <a:lstStyle/>
            <a:p>
              <a:endParaRPr/>
            </a:p>
          </p:txBody>
        </p:sp>
        <p:sp>
          <p:nvSpPr>
            <p:cNvPr id="15" name="object 15">
              <a:extLst>
                <a:ext uri="{FF2B5EF4-FFF2-40B4-BE49-F238E27FC236}">
                  <a16:creationId xmlns:a16="http://schemas.microsoft.com/office/drawing/2014/main" id="{B1827599-ECBC-684E-301E-765AF010C7F0}"/>
                </a:ext>
              </a:extLst>
            </p:cNvPr>
            <p:cNvSpPr/>
            <p:nvPr/>
          </p:nvSpPr>
          <p:spPr>
            <a:xfrm>
              <a:off x="2571313" y="3060954"/>
              <a:ext cx="544830" cy="443230"/>
            </a:xfrm>
            <a:custGeom>
              <a:avLst/>
              <a:gdLst/>
              <a:ahLst/>
              <a:cxnLst/>
              <a:rect l="l" t="t" r="r" b="b"/>
              <a:pathLst>
                <a:path w="544830" h="443229">
                  <a:moveTo>
                    <a:pt x="12274" y="92354"/>
                  </a:moveTo>
                  <a:lnTo>
                    <a:pt x="3485" y="92354"/>
                  </a:lnTo>
                  <a:lnTo>
                    <a:pt x="0" y="88279"/>
                  </a:lnTo>
                  <a:lnTo>
                    <a:pt x="0" y="49098"/>
                  </a:lnTo>
                  <a:lnTo>
                    <a:pt x="1833" y="40111"/>
                  </a:lnTo>
                  <a:lnTo>
                    <a:pt x="6787" y="32883"/>
                  </a:lnTo>
                  <a:lnTo>
                    <a:pt x="14043" y="28067"/>
                  </a:lnTo>
                  <a:lnTo>
                    <a:pt x="22781" y="26316"/>
                  </a:lnTo>
                  <a:lnTo>
                    <a:pt x="29802" y="26316"/>
                  </a:lnTo>
                  <a:lnTo>
                    <a:pt x="29802" y="3534"/>
                  </a:lnTo>
                  <a:lnTo>
                    <a:pt x="33877" y="0"/>
                  </a:lnTo>
                  <a:lnTo>
                    <a:pt x="446600" y="0"/>
                  </a:lnTo>
                  <a:lnTo>
                    <a:pt x="450135" y="3534"/>
                  </a:lnTo>
                  <a:lnTo>
                    <a:pt x="450135" y="12274"/>
                  </a:lnTo>
                  <a:lnTo>
                    <a:pt x="446600" y="16398"/>
                  </a:lnTo>
                  <a:lnTo>
                    <a:pt x="46152" y="16398"/>
                  </a:lnTo>
                  <a:lnTo>
                    <a:pt x="46152" y="42666"/>
                  </a:lnTo>
                  <a:lnTo>
                    <a:pt x="19295" y="42666"/>
                  </a:lnTo>
                  <a:lnTo>
                    <a:pt x="16349" y="45612"/>
                  </a:lnTo>
                  <a:lnTo>
                    <a:pt x="16349" y="88279"/>
                  </a:lnTo>
                  <a:lnTo>
                    <a:pt x="12274" y="92354"/>
                  </a:lnTo>
                  <a:close/>
                </a:path>
                <a:path w="544830" h="443229">
                  <a:moveTo>
                    <a:pt x="510330" y="297537"/>
                  </a:moveTo>
                  <a:lnTo>
                    <a:pt x="501541" y="297537"/>
                  </a:lnTo>
                  <a:lnTo>
                    <a:pt x="497466" y="294051"/>
                  </a:lnTo>
                  <a:lnTo>
                    <a:pt x="497466" y="16938"/>
                  </a:lnTo>
                  <a:lnTo>
                    <a:pt x="471149" y="16938"/>
                  </a:lnTo>
                  <a:lnTo>
                    <a:pt x="467663" y="13452"/>
                  </a:lnTo>
                  <a:lnTo>
                    <a:pt x="467663" y="4664"/>
                  </a:lnTo>
                  <a:lnTo>
                    <a:pt x="471149" y="589"/>
                  </a:lnTo>
                  <a:lnTo>
                    <a:pt x="510330" y="589"/>
                  </a:lnTo>
                  <a:lnTo>
                    <a:pt x="513816" y="4664"/>
                  </a:lnTo>
                  <a:lnTo>
                    <a:pt x="513816" y="26905"/>
                  </a:lnTo>
                  <a:lnTo>
                    <a:pt x="520837" y="26905"/>
                  </a:lnTo>
                  <a:lnTo>
                    <a:pt x="529840" y="28739"/>
                  </a:lnTo>
                  <a:lnTo>
                    <a:pt x="537144" y="33693"/>
                  </a:lnTo>
                  <a:lnTo>
                    <a:pt x="542138" y="40949"/>
                  </a:lnTo>
                  <a:lnTo>
                    <a:pt x="542684" y="43255"/>
                  </a:lnTo>
                  <a:lnTo>
                    <a:pt x="513816" y="43255"/>
                  </a:lnTo>
                  <a:lnTo>
                    <a:pt x="513816" y="294051"/>
                  </a:lnTo>
                  <a:lnTo>
                    <a:pt x="510330" y="297537"/>
                  </a:lnTo>
                  <a:close/>
                </a:path>
                <a:path w="544830" h="443229">
                  <a:moveTo>
                    <a:pt x="280009" y="343738"/>
                  </a:moveTo>
                  <a:lnTo>
                    <a:pt x="263610" y="343738"/>
                  </a:lnTo>
                  <a:lnTo>
                    <a:pt x="263610" y="16398"/>
                  </a:lnTo>
                  <a:lnTo>
                    <a:pt x="280009" y="16398"/>
                  </a:lnTo>
                  <a:lnTo>
                    <a:pt x="280009" y="343738"/>
                  </a:lnTo>
                  <a:close/>
                </a:path>
                <a:path w="544830" h="443229">
                  <a:moveTo>
                    <a:pt x="510330" y="391069"/>
                  </a:moveTo>
                  <a:lnTo>
                    <a:pt x="33877" y="391069"/>
                  </a:lnTo>
                  <a:lnTo>
                    <a:pt x="29802" y="387583"/>
                  </a:lnTo>
                  <a:lnTo>
                    <a:pt x="29802" y="42666"/>
                  </a:lnTo>
                  <a:lnTo>
                    <a:pt x="46152" y="42666"/>
                  </a:lnTo>
                  <a:lnTo>
                    <a:pt x="46152" y="343738"/>
                  </a:lnTo>
                  <a:lnTo>
                    <a:pt x="513816" y="343738"/>
                  </a:lnTo>
                  <a:lnTo>
                    <a:pt x="513816" y="359548"/>
                  </a:lnTo>
                  <a:lnTo>
                    <a:pt x="46152" y="359548"/>
                  </a:lnTo>
                  <a:lnTo>
                    <a:pt x="46152" y="375898"/>
                  </a:lnTo>
                  <a:lnTo>
                    <a:pt x="513816" y="375898"/>
                  </a:lnTo>
                  <a:lnTo>
                    <a:pt x="513816" y="386994"/>
                  </a:lnTo>
                  <a:lnTo>
                    <a:pt x="510330" y="391069"/>
                  </a:lnTo>
                  <a:close/>
                </a:path>
                <a:path w="544830" h="443229">
                  <a:moveTo>
                    <a:pt x="542926" y="409236"/>
                  </a:moveTo>
                  <a:lnTo>
                    <a:pt x="524961" y="409236"/>
                  </a:lnTo>
                  <a:lnTo>
                    <a:pt x="527858" y="406290"/>
                  </a:lnTo>
                  <a:lnTo>
                    <a:pt x="527858" y="46201"/>
                  </a:lnTo>
                  <a:lnTo>
                    <a:pt x="524961" y="43255"/>
                  </a:lnTo>
                  <a:lnTo>
                    <a:pt x="542684" y="43255"/>
                  </a:lnTo>
                  <a:lnTo>
                    <a:pt x="544208" y="49687"/>
                  </a:lnTo>
                  <a:lnTo>
                    <a:pt x="544208" y="402804"/>
                  </a:lnTo>
                  <a:lnTo>
                    <a:pt x="542926" y="409236"/>
                  </a:lnTo>
                  <a:close/>
                </a:path>
                <a:path w="544830" h="443229">
                  <a:moveTo>
                    <a:pt x="295180" y="443114"/>
                  </a:moveTo>
                  <a:lnTo>
                    <a:pt x="248438" y="443114"/>
                  </a:lnTo>
                  <a:lnTo>
                    <a:pt x="241417" y="434914"/>
                  </a:lnTo>
                  <a:lnTo>
                    <a:pt x="241417" y="425585"/>
                  </a:lnTo>
                  <a:lnTo>
                    <a:pt x="22781" y="425585"/>
                  </a:lnTo>
                  <a:lnTo>
                    <a:pt x="14043" y="423752"/>
                  </a:lnTo>
                  <a:lnTo>
                    <a:pt x="6787" y="418798"/>
                  </a:lnTo>
                  <a:lnTo>
                    <a:pt x="1833" y="411542"/>
                  </a:lnTo>
                  <a:lnTo>
                    <a:pt x="0" y="402804"/>
                  </a:lnTo>
                  <a:lnTo>
                    <a:pt x="0" y="114595"/>
                  </a:lnTo>
                  <a:lnTo>
                    <a:pt x="3485" y="111060"/>
                  </a:lnTo>
                  <a:lnTo>
                    <a:pt x="12274" y="111060"/>
                  </a:lnTo>
                  <a:lnTo>
                    <a:pt x="16349" y="114595"/>
                  </a:lnTo>
                  <a:lnTo>
                    <a:pt x="16349" y="406290"/>
                  </a:lnTo>
                  <a:lnTo>
                    <a:pt x="19295" y="409236"/>
                  </a:lnTo>
                  <a:lnTo>
                    <a:pt x="256638" y="409236"/>
                  </a:lnTo>
                  <a:lnTo>
                    <a:pt x="256638" y="426764"/>
                  </a:lnTo>
                  <a:lnTo>
                    <a:pt x="303380" y="426764"/>
                  </a:lnTo>
                  <a:lnTo>
                    <a:pt x="303380" y="435503"/>
                  </a:lnTo>
                  <a:lnTo>
                    <a:pt x="295180" y="443114"/>
                  </a:lnTo>
                  <a:close/>
                </a:path>
                <a:path w="544830" h="443229">
                  <a:moveTo>
                    <a:pt x="513816" y="343738"/>
                  </a:moveTo>
                  <a:lnTo>
                    <a:pt x="497466" y="343738"/>
                  </a:lnTo>
                  <a:lnTo>
                    <a:pt x="497466" y="318600"/>
                  </a:lnTo>
                  <a:lnTo>
                    <a:pt x="501541" y="315114"/>
                  </a:lnTo>
                  <a:lnTo>
                    <a:pt x="510330" y="315114"/>
                  </a:lnTo>
                  <a:lnTo>
                    <a:pt x="513816" y="318600"/>
                  </a:lnTo>
                  <a:lnTo>
                    <a:pt x="513816" y="343738"/>
                  </a:lnTo>
                  <a:close/>
                </a:path>
                <a:path w="544830" h="443229">
                  <a:moveTo>
                    <a:pt x="280009" y="375898"/>
                  </a:moveTo>
                  <a:lnTo>
                    <a:pt x="263610" y="375898"/>
                  </a:lnTo>
                  <a:lnTo>
                    <a:pt x="263610" y="359548"/>
                  </a:lnTo>
                  <a:lnTo>
                    <a:pt x="280009" y="359548"/>
                  </a:lnTo>
                  <a:lnTo>
                    <a:pt x="280009" y="375898"/>
                  </a:lnTo>
                  <a:close/>
                </a:path>
                <a:path w="544830" h="443229">
                  <a:moveTo>
                    <a:pt x="513816" y="375898"/>
                  </a:moveTo>
                  <a:lnTo>
                    <a:pt x="497466" y="375898"/>
                  </a:lnTo>
                  <a:lnTo>
                    <a:pt x="497466" y="359548"/>
                  </a:lnTo>
                  <a:lnTo>
                    <a:pt x="513816" y="359548"/>
                  </a:lnTo>
                  <a:lnTo>
                    <a:pt x="513816" y="375898"/>
                  </a:lnTo>
                  <a:close/>
                </a:path>
                <a:path w="544830" h="443229">
                  <a:moveTo>
                    <a:pt x="256638" y="409236"/>
                  </a:moveTo>
                  <a:lnTo>
                    <a:pt x="241417" y="409236"/>
                  </a:lnTo>
                  <a:lnTo>
                    <a:pt x="241417" y="391069"/>
                  </a:lnTo>
                  <a:lnTo>
                    <a:pt x="302790" y="391069"/>
                  </a:lnTo>
                  <a:lnTo>
                    <a:pt x="302790" y="391658"/>
                  </a:lnTo>
                  <a:lnTo>
                    <a:pt x="256638" y="391658"/>
                  </a:lnTo>
                  <a:lnTo>
                    <a:pt x="256638" y="409236"/>
                  </a:lnTo>
                  <a:close/>
                </a:path>
                <a:path w="544830" h="443229">
                  <a:moveTo>
                    <a:pt x="303380" y="426764"/>
                  </a:moveTo>
                  <a:lnTo>
                    <a:pt x="257227" y="426764"/>
                  </a:lnTo>
                  <a:lnTo>
                    <a:pt x="286440" y="426175"/>
                  </a:lnTo>
                  <a:lnTo>
                    <a:pt x="286440" y="391658"/>
                  </a:lnTo>
                  <a:lnTo>
                    <a:pt x="302790" y="391658"/>
                  </a:lnTo>
                  <a:lnTo>
                    <a:pt x="302790" y="409236"/>
                  </a:lnTo>
                  <a:lnTo>
                    <a:pt x="542926" y="409236"/>
                  </a:lnTo>
                  <a:lnTo>
                    <a:pt x="542467" y="411542"/>
                  </a:lnTo>
                  <a:lnTo>
                    <a:pt x="537715" y="418798"/>
                  </a:lnTo>
                  <a:lnTo>
                    <a:pt x="530662" y="423752"/>
                  </a:lnTo>
                  <a:lnTo>
                    <a:pt x="522015" y="425585"/>
                  </a:lnTo>
                  <a:lnTo>
                    <a:pt x="303380" y="425585"/>
                  </a:lnTo>
                  <a:lnTo>
                    <a:pt x="303380" y="426764"/>
                  </a:lnTo>
                  <a:close/>
                </a:path>
              </a:pathLst>
            </a:custGeom>
            <a:solidFill>
              <a:srgbClr val="F3F3F3"/>
            </a:solidFill>
          </p:spPr>
          <p:txBody>
            <a:bodyPr wrap="square" lIns="0" tIns="0" rIns="0" bIns="0" rtlCol="0"/>
            <a:lstStyle/>
            <a:p>
              <a:endParaRPr/>
            </a:p>
          </p:txBody>
        </p:sp>
        <p:pic>
          <p:nvPicPr>
            <p:cNvPr id="16" name="object 16">
              <a:extLst>
                <a:ext uri="{FF2B5EF4-FFF2-40B4-BE49-F238E27FC236}">
                  <a16:creationId xmlns:a16="http://schemas.microsoft.com/office/drawing/2014/main" id="{BD6E7E03-ECA3-107E-D3E7-CCC028FF0C1C}"/>
                </a:ext>
              </a:extLst>
            </p:cNvPr>
            <p:cNvPicPr/>
            <p:nvPr/>
          </p:nvPicPr>
          <p:blipFill>
            <a:blip r:embed="rId2" cstate="print"/>
            <a:stretch>
              <a:fillRect/>
            </a:stretch>
          </p:blipFill>
          <p:spPr>
            <a:xfrm>
              <a:off x="2647317" y="3114766"/>
              <a:ext cx="158392" cy="112239"/>
            </a:xfrm>
            <a:prstGeom prst="rect">
              <a:avLst/>
            </a:prstGeom>
          </p:spPr>
        </p:pic>
        <p:pic>
          <p:nvPicPr>
            <p:cNvPr id="17" name="object 17">
              <a:extLst>
                <a:ext uri="{FF2B5EF4-FFF2-40B4-BE49-F238E27FC236}">
                  <a16:creationId xmlns:a16="http://schemas.microsoft.com/office/drawing/2014/main" id="{BB66C03F-A59F-6562-0896-B2BD16EA3D95}"/>
                </a:ext>
              </a:extLst>
            </p:cNvPr>
            <p:cNvPicPr/>
            <p:nvPr/>
          </p:nvPicPr>
          <p:blipFill>
            <a:blip r:embed="rId6" cstate="print"/>
            <a:stretch>
              <a:fillRect/>
            </a:stretch>
          </p:blipFill>
          <p:spPr>
            <a:xfrm>
              <a:off x="2647317" y="3274336"/>
              <a:ext cx="158392" cy="79490"/>
            </a:xfrm>
            <a:prstGeom prst="rect">
              <a:avLst/>
            </a:prstGeom>
          </p:spPr>
        </p:pic>
        <p:pic>
          <p:nvPicPr>
            <p:cNvPr id="18" name="object 18">
              <a:extLst>
                <a:ext uri="{FF2B5EF4-FFF2-40B4-BE49-F238E27FC236}">
                  <a16:creationId xmlns:a16="http://schemas.microsoft.com/office/drawing/2014/main" id="{B0F86BB5-C43F-21D7-2294-3F506A1A24A5}"/>
                </a:ext>
              </a:extLst>
            </p:cNvPr>
            <p:cNvPicPr/>
            <p:nvPr/>
          </p:nvPicPr>
          <p:blipFill>
            <a:blip r:embed="rId7" cstate="print"/>
            <a:stretch>
              <a:fillRect/>
            </a:stretch>
          </p:blipFill>
          <p:spPr>
            <a:xfrm>
              <a:off x="2877638" y="3221703"/>
              <a:ext cx="158392" cy="79539"/>
            </a:xfrm>
            <a:prstGeom prst="rect">
              <a:avLst/>
            </a:prstGeom>
          </p:spPr>
        </p:pic>
        <p:pic>
          <p:nvPicPr>
            <p:cNvPr id="19" name="object 19">
              <a:extLst>
                <a:ext uri="{FF2B5EF4-FFF2-40B4-BE49-F238E27FC236}">
                  <a16:creationId xmlns:a16="http://schemas.microsoft.com/office/drawing/2014/main" id="{20428496-2B89-C675-327E-7F743B998C95}"/>
                </a:ext>
              </a:extLst>
            </p:cNvPr>
            <p:cNvPicPr/>
            <p:nvPr/>
          </p:nvPicPr>
          <p:blipFill>
            <a:blip r:embed="rId8" cstate="print"/>
            <a:stretch>
              <a:fillRect/>
            </a:stretch>
          </p:blipFill>
          <p:spPr>
            <a:xfrm>
              <a:off x="2881125" y="3114766"/>
              <a:ext cx="158441" cy="69522"/>
            </a:xfrm>
            <a:prstGeom prst="rect">
              <a:avLst/>
            </a:prstGeom>
          </p:spPr>
        </p:pic>
      </p:grpSp>
      <p:grpSp>
        <p:nvGrpSpPr>
          <p:cNvPr id="20" name="object 20">
            <a:extLst>
              <a:ext uri="{FF2B5EF4-FFF2-40B4-BE49-F238E27FC236}">
                <a16:creationId xmlns:a16="http://schemas.microsoft.com/office/drawing/2014/main" id="{9624C1B2-8C3C-791C-2527-D73A318977D3}"/>
              </a:ext>
            </a:extLst>
          </p:cNvPr>
          <p:cNvGrpSpPr/>
          <p:nvPr/>
        </p:nvGrpSpPr>
        <p:grpSpPr>
          <a:xfrm>
            <a:off x="3471849" y="2811900"/>
            <a:ext cx="551180" cy="110067"/>
            <a:chOff x="1724990" y="1740021"/>
            <a:chExt cx="551180" cy="82550"/>
          </a:xfrm>
        </p:grpSpPr>
        <p:sp>
          <p:nvSpPr>
            <p:cNvPr id="21" name="object 21">
              <a:extLst>
                <a:ext uri="{FF2B5EF4-FFF2-40B4-BE49-F238E27FC236}">
                  <a16:creationId xmlns:a16="http://schemas.microsoft.com/office/drawing/2014/main" id="{23C91F35-41A7-490C-FF46-F5C402D28BAD}"/>
                </a:ext>
              </a:extLst>
            </p:cNvPr>
            <p:cNvSpPr/>
            <p:nvPr/>
          </p:nvSpPr>
          <p:spPr>
            <a:xfrm>
              <a:off x="1724990" y="1781011"/>
              <a:ext cx="455295" cy="0"/>
            </a:xfrm>
            <a:custGeom>
              <a:avLst/>
              <a:gdLst/>
              <a:ahLst/>
              <a:cxnLst/>
              <a:rect l="l" t="t" r="r" b="b"/>
              <a:pathLst>
                <a:path w="455294">
                  <a:moveTo>
                    <a:pt x="0" y="0"/>
                  </a:moveTo>
                  <a:lnTo>
                    <a:pt x="455005" y="0"/>
                  </a:lnTo>
                </a:path>
              </a:pathLst>
            </a:custGeom>
            <a:ln w="19049">
              <a:solidFill>
                <a:srgbClr val="EEBA95"/>
              </a:solidFill>
            </a:ln>
          </p:spPr>
          <p:txBody>
            <a:bodyPr wrap="square" lIns="0" tIns="0" rIns="0" bIns="0" rtlCol="0"/>
            <a:lstStyle/>
            <a:p>
              <a:endParaRPr/>
            </a:p>
          </p:txBody>
        </p:sp>
        <p:pic>
          <p:nvPicPr>
            <p:cNvPr id="22" name="object 22">
              <a:extLst>
                <a:ext uri="{FF2B5EF4-FFF2-40B4-BE49-F238E27FC236}">
                  <a16:creationId xmlns:a16="http://schemas.microsoft.com/office/drawing/2014/main" id="{C7FB14D9-FABB-FCEF-DF28-BAB4D9141908}"/>
                </a:ext>
              </a:extLst>
            </p:cNvPr>
            <p:cNvPicPr/>
            <p:nvPr/>
          </p:nvPicPr>
          <p:blipFill>
            <a:blip r:embed="rId9" cstate="print"/>
            <a:stretch>
              <a:fillRect/>
            </a:stretch>
          </p:blipFill>
          <p:spPr>
            <a:xfrm>
              <a:off x="2170470" y="1740021"/>
              <a:ext cx="105500" cy="81980"/>
            </a:xfrm>
            <a:prstGeom prst="rect">
              <a:avLst/>
            </a:prstGeom>
          </p:spPr>
        </p:pic>
      </p:grpSp>
      <p:grpSp>
        <p:nvGrpSpPr>
          <p:cNvPr id="23" name="object 23">
            <a:extLst>
              <a:ext uri="{FF2B5EF4-FFF2-40B4-BE49-F238E27FC236}">
                <a16:creationId xmlns:a16="http://schemas.microsoft.com/office/drawing/2014/main" id="{D82663CA-556D-5CA1-C203-2A1D985F3431}"/>
              </a:ext>
            </a:extLst>
          </p:cNvPr>
          <p:cNvGrpSpPr/>
          <p:nvPr/>
        </p:nvGrpSpPr>
        <p:grpSpPr>
          <a:xfrm>
            <a:off x="2999321" y="3649112"/>
            <a:ext cx="918210" cy="1046480"/>
            <a:chOff x="1252462" y="2367930"/>
            <a:chExt cx="918210" cy="784860"/>
          </a:xfrm>
        </p:grpSpPr>
        <p:sp>
          <p:nvSpPr>
            <p:cNvPr id="24" name="object 24">
              <a:extLst>
                <a:ext uri="{FF2B5EF4-FFF2-40B4-BE49-F238E27FC236}">
                  <a16:creationId xmlns:a16="http://schemas.microsoft.com/office/drawing/2014/main" id="{75BC78FD-6101-E19F-E633-990AED44F9B5}"/>
                </a:ext>
              </a:extLst>
            </p:cNvPr>
            <p:cNvSpPr/>
            <p:nvPr/>
          </p:nvSpPr>
          <p:spPr>
            <a:xfrm>
              <a:off x="1327802" y="2433510"/>
              <a:ext cx="833119" cy="709930"/>
            </a:xfrm>
            <a:custGeom>
              <a:avLst/>
              <a:gdLst/>
              <a:ahLst/>
              <a:cxnLst/>
              <a:rect l="l" t="t" r="r" b="b"/>
              <a:pathLst>
                <a:path w="833119" h="709930">
                  <a:moveTo>
                    <a:pt x="833062" y="709522"/>
                  </a:moveTo>
                  <a:lnTo>
                    <a:pt x="0" y="0"/>
                  </a:lnTo>
                </a:path>
              </a:pathLst>
            </a:custGeom>
            <a:ln w="19049">
              <a:solidFill>
                <a:srgbClr val="EEBA95"/>
              </a:solidFill>
            </a:ln>
          </p:spPr>
          <p:txBody>
            <a:bodyPr wrap="square" lIns="0" tIns="0" rIns="0" bIns="0" rtlCol="0"/>
            <a:lstStyle/>
            <a:p>
              <a:endParaRPr/>
            </a:p>
          </p:txBody>
        </p:sp>
        <p:pic>
          <p:nvPicPr>
            <p:cNvPr id="25" name="object 25">
              <a:extLst>
                <a:ext uri="{FF2B5EF4-FFF2-40B4-BE49-F238E27FC236}">
                  <a16:creationId xmlns:a16="http://schemas.microsoft.com/office/drawing/2014/main" id="{AC685669-F20F-5609-E99C-13D897D12C29}"/>
                </a:ext>
              </a:extLst>
            </p:cNvPr>
            <p:cNvPicPr/>
            <p:nvPr/>
          </p:nvPicPr>
          <p:blipFill>
            <a:blip r:embed="rId10" cstate="print"/>
            <a:stretch>
              <a:fillRect/>
            </a:stretch>
          </p:blipFill>
          <p:spPr>
            <a:xfrm>
              <a:off x="1252462" y="2367930"/>
              <a:ext cx="105267" cy="99059"/>
            </a:xfrm>
            <a:prstGeom prst="rect">
              <a:avLst/>
            </a:prstGeom>
          </p:spPr>
        </p:pic>
      </p:grpSp>
      <p:grpSp>
        <p:nvGrpSpPr>
          <p:cNvPr id="26" name="object 26">
            <a:extLst>
              <a:ext uri="{FF2B5EF4-FFF2-40B4-BE49-F238E27FC236}">
                <a16:creationId xmlns:a16="http://schemas.microsoft.com/office/drawing/2014/main" id="{B5F69157-831B-C674-F30C-1B409727468B}"/>
              </a:ext>
            </a:extLst>
          </p:cNvPr>
          <p:cNvGrpSpPr/>
          <p:nvPr/>
        </p:nvGrpSpPr>
        <p:grpSpPr>
          <a:xfrm>
            <a:off x="4557766" y="3539320"/>
            <a:ext cx="82550" cy="651933"/>
            <a:chOff x="2810907" y="2285586"/>
            <a:chExt cx="82550" cy="488950"/>
          </a:xfrm>
        </p:grpSpPr>
        <p:sp>
          <p:nvSpPr>
            <p:cNvPr id="27" name="object 27">
              <a:extLst>
                <a:ext uri="{FF2B5EF4-FFF2-40B4-BE49-F238E27FC236}">
                  <a16:creationId xmlns:a16="http://schemas.microsoft.com/office/drawing/2014/main" id="{0061633E-6ABA-CE4A-A1B2-2B1E4E6B8E75}"/>
                </a:ext>
              </a:extLst>
            </p:cNvPr>
            <p:cNvSpPr/>
            <p:nvPr/>
          </p:nvSpPr>
          <p:spPr>
            <a:xfrm>
              <a:off x="2851898" y="2381561"/>
              <a:ext cx="0" cy="296545"/>
            </a:xfrm>
            <a:custGeom>
              <a:avLst/>
              <a:gdLst/>
              <a:ahLst/>
              <a:cxnLst/>
              <a:rect l="l" t="t" r="r" b="b"/>
              <a:pathLst>
                <a:path h="296544">
                  <a:moveTo>
                    <a:pt x="0" y="296438"/>
                  </a:moveTo>
                  <a:lnTo>
                    <a:pt x="0" y="0"/>
                  </a:lnTo>
                </a:path>
              </a:pathLst>
            </a:custGeom>
            <a:ln w="19049">
              <a:solidFill>
                <a:srgbClr val="EEBA95"/>
              </a:solidFill>
            </a:ln>
          </p:spPr>
          <p:txBody>
            <a:bodyPr wrap="square" lIns="0" tIns="0" rIns="0" bIns="0" rtlCol="0"/>
            <a:lstStyle/>
            <a:p>
              <a:endParaRPr/>
            </a:p>
          </p:txBody>
        </p:sp>
        <p:pic>
          <p:nvPicPr>
            <p:cNvPr id="28" name="object 28">
              <a:extLst>
                <a:ext uri="{FF2B5EF4-FFF2-40B4-BE49-F238E27FC236}">
                  <a16:creationId xmlns:a16="http://schemas.microsoft.com/office/drawing/2014/main" id="{26E9F1D0-7699-453D-D354-F090366493A1}"/>
                </a:ext>
              </a:extLst>
            </p:cNvPr>
            <p:cNvPicPr/>
            <p:nvPr/>
          </p:nvPicPr>
          <p:blipFill>
            <a:blip r:embed="rId11" cstate="print"/>
            <a:stretch>
              <a:fillRect/>
            </a:stretch>
          </p:blipFill>
          <p:spPr>
            <a:xfrm>
              <a:off x="2810907" y="2668475"/>
              <a:ext cx="81980" cy="105500"/>
            </a:xfrm>
            <a:prstGeom prst="rect">
              <a:avLst/>
            </a:prstGeom>
          </p:spPr>
        </p:pic>
        <p:pic>
          <p:nvPicPr>
            <p:cNvPr id="29" name="object 29">
              <a:extLst>
                <a:ext uri="{FF2B5EF4-FFF2-40B4-BE49-F238E27FC236}">
                  <a16:creationId xmlns:a16="http://schemas.microsoft.com/office/drawing/2014/main" id="{713E11B7-6CB9-B82C-2FDB-C0F419689B76}"/>
                </a:ext>
              </a:extLst>
            </p:cNvPr>
            <p:cNvPicPr/>
            <p:nvPr/>
          </p:nvPicPr>
          <p:blipFill>
            <a:blip r:embed="rId12" cstate="print"/>
            <a:stretch>
              <a:fillRect/>
            </a:stretch>
          </p:blipFill>
          <p:spPr>
            <a:xfrm>
              <a:off x="2810907" y="2285586"/>
              <a:ext cx="81980" cy="105500"/>
            </a:xfrm>
            <a:prstGeom prst="rect">
              <a:avLst/>
            </a:prstGeom>
          </p:spPr>
        </p:pic>
      </p:grpSp>
      <p:sp>
        <p:nvSpPr>
          <p:cNvPr id="30" name="object 30">
            <a:extLst>
              <a:ext uri="{FF2B5EF4-FFF2-40B4-BE49-F238E27FC236}">
                <a16:creationId xmlns:a16="http://schemas.microsoft.com/office/drawing/2014/main" id="{492E4C46-9825-1E92-D047-D2F7F624D81A}"/>
              </a:ext>
            </a:extLst>
          </p:cNvPr>
          <p:cNvSpPr txBox="1"/>
          <p:nvPr/>
        </p:nvSpPr>
        <p:spPr>
          <a:xfrm>
            <a:off x="4981518" y="2671777"/>
            <a:ext cx="467359" cy="320601"/>
          </a:xfrm>
          <a:prstGeom prst="rect">
            <a:avLst/>
          </a:prstGeom>
        </p:spPr>
        <p:txBody>
          <a:bodyPr vert="horz" wrap="square" lIns="0" tIns="12700" rIns="0" bIns="0" rtlCol="0">
            <a:spAutoFit/>
          </a:bodyPr>
          <a:lstStyle/>
          <a:p>
            <a:pPr marL="12700" marR="5080">
              <a:lnSpc>
                <a:spcPct val="100000"/>
              </a:lnSpc>
              <a:spcBef>
                <a:spcPts val="100"/>
              </a:spcBef>
            </a:pPr>
            <a:r>
              <a:rPr sz="1000" spc="15" dirty="0">
                <a:solidFill>
                  <a:srgbClr val="F3F3F3"/>
                </a:solidFill>
                <a:latin typeface="Microsoft Sans Serif"/>
                <a:cs typeface="Microsoft Sans Serif"/>
              </a:rPr>
              <a:t>li</a:t>
            </a:r>
            <a:r>
              <a:rPr sz="1000" spc="20" dirty="0">
                <a:solidFill>
                  <a:srgbClr val="F3F3F3"/>
                </a:solidFill>
                <a:latin typeface="Microsoft Sans Serif"/>
                <a:cs typeface="Microsoft Sans Serif"/>
              </a:rPr>
              <a:t>k</a:t>
            </a:r>
            <a:r>
              <a:rPr sz="1000" dirty="0">
                <a:solidFill>
                  <a:srgbClr val="F3F3F3"/>
                </a:solidFill>
                <a:latin typeface="Microsoft Sans Serif"/>
                <a:cs typeface="Microsoft Sans Serif"/>
              </a:rPr>
              <a:t>ed</a:t>
            </a:r>
            <a:r>
              <a:rPr sz="1000" spc="-10" dirty="0">
                <a:solidFill>
                  <a:srgbClr val="F3F3F3"/>
                </a:solidFill>
                <a:latin typeface="Microsoft Sans Serif"/>
                <a:cs typeface="Microsoft Sans Serif"/>
              </a:rPr>
              <a:t> </a:t>
            </a:r>
            <a:r>
              <a:rPr sz="1000" spc="15" dirty="0">
                <a:solidFill>
                  <a:srgbClr val="F3F3F3"/>
                </a:solidFill>
                <a:latin typeface="Microsoft Sans Serif"/>
                <a:cs typeface="Microsoft Sans Serif"/>
              </a:rPr>
              <a:t>b</a:t>
            </a:r>
            <a:r>
              <a:rPr sz="1000" spc="5" dirty="0">
                <a:solidFill>
                  <a:srgbClr val="F3F3F3"/>
                </a:solidFill>
                <a:latin typeface="Microsoft Sans Serif"/>
                <a:cs typeface="Microsoft Sans Serif"/>
              </a:rPr>
              <a:t>y  </a:t>
            </a:r>
            <a:r>
              <a:rPr sz="1000" spc="-5" dirty="0">
                <a:solidFill>
                  <a:srgbClr val="F3F3F3"/>
                </a:solidFill>
                <a:latin typeface="Microsoft Sans Serif"/>
                <a:cs typeface="Microsoft Sans Serif"/>
              </a:rPr>
              <a:t>user</a:t>
            </a:r>
            <a:endParaRPr sz="1000">
              <a:latin typeface="Microsoft Sans Serif"/>
              <a:cs typeface="Microsoft Sans Serif"/>
            </a:endParaRPr>
          </a:p>
        </p:txBody>
      </p:sp>
      <p:sp>
        <p:nvSpPr>
          <p:cNvPr id="31" name="object 31">
            <a:extLst>
              <a:ext uri="{FF2B5EF4-FFF2-40B4-BE49-F238E27FC236}">
                <a16:creationId xmlns:a16="http://schemas.microsoft.com/office/drawing/2014/main" id="{3141A7FA-3EF7-1DA8-E306-305AAE2B380F}"/>
              </a:ext>
            </a:extLst>
          </p:cNvPr>
          <p:cNvSpPr txBox="1"/>
          <p:nvPr/>
        </p:nvSpPr>
        <p:spPr>
          <a:xfrm>
            <a:off x="4798669" y="3693432"/>
            <a:ext cx="776605"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3F3F3"/>
                </a:solidFill>
                <a:latin typeface="Microsoft Sans Serif"/>
                <a:cs typeface="Microsoft Sans Serif"/>
              </a:rPr>
              <a:t>similar</a:t>
            </a:r>
            <a:r>
              <a:rPr sz="1000" spc="-60" dirty="0">
                <a:solidFill>
                  <a:srgbClr val="F3F3F3"/>
                </a:solidFill>
                <a:latin typeface="Microsoft Sans Serif"/>
                <a:cs typeface="Microsoft Sans Serif"/>
              </a:rPr>
              <a:t> </a:t>
            </a:r>
            <a:r>
              <a:rPr sz="1000" spc="-5" dirty="0">
                <a:solidFill>
                  <a:srgbClr val="F3F3F3"/>
                </a:solidFill>
                <a:latin typeface="Microsoft Sans Serif"/>
                <a:cs typeface="Microsoft Sans Serif"/>
              </a:rPr>
              <a:t>books</a:t>
            </a:r>
            <a:endParaRPr sz="1000">
              <a:latin typeface="Microsoft Sans Serif"/>
              <a:cs typeface="Microsoft Sans Serif"/>
            </a:endParaRPr>
          </a:p>
        </p:txBody>
      </p:sp>
      <p:sp>
        <p:nvSpPr>
          <p:cNvPr id="32" name="object 32">
            <a:extLst>
              <a:ext uri="{FF2B5EF4-FFF2-40B4-BE49-F238E27FC236}">
                <a16:creationId xmlns:a16="http://schemas.microsoft.com/office/drawing/2014/main" id="{6FF03E2B-5D1A-4295-86DD-AE9D8C4DC008}"/>
              </a:ext>
            </a:extLst>
          </p:cNvPr>
          <p:cNvSpPr txBox="1"/>
          <p:nvPr/>
        </p:nvSpPr>
        <p:spPr>
          <a:xfrm>
            <a:off x="2398838" y="4041139"/>
            <a:ext cx="877569" cy="320601"/>
          </a:xfrm>
          <a:prstGeom prst="rect">
            <a:avLst/>
          </a:prstGeom>
        </p:spPr>
        <p:txBody>
          <a:bodyPr vert="horz" wrap="square" lIns="0" tIns="12700" rIns="0" bIns="0" rtlCol="0">
            <a:spAutoFit/>
          </a:bodyPr>
          <a:lstStyle/>
          <a:p>
            <a:pPr marR="5080" algn="r">
              <a:lnSpc>
                <a:spcPct val="100000"/>
              </a:lnSpc>
              <a:spcBef>
                <a:spcPts val="100"/>
              </a:spcBef>
            </a:pPr>
            <a:r>
              <a:rPr sz="1000" spc="-10" dirty="0">
                <a:solidFill>
                  <a:srgbClr val="F3F3F3"/>
                </a:solidFill>
                <a:latin typeface="Microsoft Sans Serif"/>
                <a:cs typeface="Microsoft Sans Serif"/>
              </a:rPr>
              <a:t>Recommended</a:t>
            </a:r>
            <a:endParaRPr sz="1000">
              <a:latin typeface="Microsoft Sans Serif"/>
              <a:cs typeface="Microsoft Sans Serif"/>
            </a:endParaRPr>
          </a:p>
          <a:p>
            <a:pPr marR="5080" algn="r">
              <a:lnSpc>
                <a:spcPct val="100000"/>
              </a:lnSpc>
            </a:pPr>
            <a:r>
              <a:rPr sz="1000" spc="65" dirty="0">
                <a:solidFill>
                  <a:srgbClr val="F3F3F3"/>
                </a:solidFill>
                <a:latin typeface="Microsoft Sans Serif"/>
                <a:cs typeface="Microsoft Sans Serif"/>
              </a:rPr>
              <a:t>t</a:t>
            </a:r>
            <a:r>
              <a:rPr sz="1000" spc="-5" dirty="0">
                <a:solidFill>
                  <a:srgbClr val="F3F3F3"/>
                </a:solidFill>
                <a:latin typeface="Microsoft Sans Serif"/>
                <a:cs typeface="Microsoft Sans Serif"/>
              </a:rPr>
              <a:t>o</a:t>
            </a:r>
            <a:r>
              <a:rPr sz="1000" spc="-10" dirty="0">
                <a:solidFill>
                  <a:srgbClr val="F3F3F3"/>
                </a:solidFill>
                <a:latin typeface="Microsoft Sans Serif"/>
                <a:cs typeface="Microsoft Sans Serif"/>
              </a:rPr>
              <a:t> </a:t>
            </a:r>
            <a:r>
              <a:rPr sz="1000" spc="-5" dirty="0">
                <a:solidFill>
                  <a:srgbClr val="F3F3F3"/>
                </a:solidFill>
                <a:latin typeface="Microsoft Sans Serif"/>
                <a:cs typeface="Microsoft Sans Serif"/>
              </a:rPr>
              <a:t>user</a:t>
            </a:r>
            <a:endParaRPr sz="1000">
              <a:latin typeface="Microsoft Sans Serif"/>
              <a:cs typeface="Microsoft Sans Serif"/>
            </a:endParaRPr>
          </a:p>
        </p:txBody>
      </p:sp>
      <p:pic>
        <p:nvPicPr>
          <p:cNvPr id="33" name="object 33">
            <a:extLst>
              <a:ext uri="{FF2B5EF4-FFF2-40B4-BE49-F238E27FC236}">
                <a16:creationId xmlns:a16="http://schemas.microsoft.com/office/drawing/2014/main" id="{9BBC32EE-5B31-A701-CE91-F71CFFA600CD}"/>
              </a:ext>
            </a:extLst>
          </p:cNvPr>
          <p:cNvPicPr/>
          <p:nvPr/>
        </p:nvPicPr>
        <p:blipFill>
          <a:blip r:embed="rId13" cstate="print"/>
          <a:stretch>
            <a:fillRect/>
          </a:stretch>
        </p:blipFill>
        <p:spPr>
          <a:xfrm>
            <a:off x="2742216" y="2551730"/>
            <a:ext cx="505445" cy="860212"/>
          </a:xfrm>
          <a:prstGeom prst="rect">
            <a:avLst/>
          </a:prstGeom>
        </p:spPr>
      </p:pic>
      <p:sp>
        <p:nvSpPr>
          <p:cNvPr id="34" name="object 34">
            <a:extLst>
              <a:ext uri="{FF2B5EF4-FFF2-40B4-BE49-F238E27FC236}">
                <a16:creationId xmlns:a16="http://schemas.microsoft.com/office/drawing/2014/main" id="{198E767B-764C-A6D3-E7AC-D7FCE9F11D03}"/>
              </a:ext>
            </a:extLst>
          </p:cNvPr>
          <p:cNvSpPr txBox="1"/>
          <p:nvPr/>
        </p:nvSpPr>
        <p:spPr>
          <a:xfrm>
            <a:off x="9750798" y="5098668"/>
            <a:ext cx="877569" cy="320601"/>
          </a:xfrm>
          <a:prstGeom prst="rect">
            <a:avLst/>
          </a:prstGeom>
        </p:spPr>
        <p:txBody>
          <a:bodyPr vert="horz" wrap="square" lIns="0" tIns="12700" rIns="0" bIns="0" rtlCol="0">
            <a:spAutoFit/>
          </a:bodyPr>
          <a:lstStyle/>
          <a:p>
            <a:pPr marR="5080" algn="r">
              <a:lnSpc>
                <a:spcPct val="100000"/>
              </a:lnSpc>
              <a:spcBef>
                <a:spcPts val="100"/>
              </a:spcBef>
            </a:pPr>
            <a:r>
              <a:rPr sz="1000" spc="-10" dirty="0">
                <a:solidFill>
                  <a:srgbClr val="254C6C"/>
                </a:solidFill>
                <a:latin typeface="Microsoft Sans Serif"/>
                <a:cs typeface="Microsoft Sans Serif"/>
              </a:rPr>
              <a:t>Recommended</a:t>
            </a:r>
            <a:endParaRPr sz="1000" dirty="0">
              <a:latin typeface="Microsoft Sans Serif"/>
              <a:cs typeface="Microsoft Sans Serif"/>
            </a:endParaRPr>
          </a:p>
          <a:p>
            <a:pPr marR="5080" algn="r">
              <a:lnSpc>
                <a:spcPct val="100000"/>
              </a:lnSpc>
            </a:pPr>
            <a:r>
              <a:rPr sz="1000" spc="65" dirty="0">
                <a:solidFill>
                  <a:srgbClr val="254C6C"/>
                </a:solidFill>
                <a:latin typeface="Microsoft Sans Serif"/>
                <a:cs typeface="Microsoft Sans Serif"/>
              </a:rPr>
              <a:t>t</a:t>
            </a:r>
            <a:r>
              <a:rPr sz="1000" spc="-5" dirty="0">
                <a:solidFill>
                  <a:srgbClr val="254C6C"/>
                </a:solidFill>
                <a:latin typeface="Microsoft Sans Serif"/>
                <a:cs typeface="Microsoft Sans Serif"/>
              </a:rPr>
              <a:t>o</a:t>
            </a:r>
            <a:r>
              <a:rPr sz="1000" spc="-10" dirty="0">
                <a:solidFill>
                  <a:srgbClr val="254C6C"/>
                </a:solidFill>
                <a:latin typeface="Microsoft Sans Serif"/>
                <a:cs typeface="Microsoft Sans Serif"/>
              </a:rPr>
              <a:t> </a:t>
            </a:r>
            <a:r>
              <a:rPr sz="1000" spc="10" dirty="0">
                <a:solidFill>
                  <a:srgbClr val="254C6C"/>
                </a:solidFill>
                <a:latin typeface="Microsoft Sans Serif"/>
                <a:cs typeface="Microsoft Sans Serif"/>
              </a:rPr>
              <a:t>him</a:t>
            </a:r>
            <a:endParaRPr sz="1000" dirty="0">
              <a:latin typeface="Microsoft Sans Serif"/>
              <a:cs typeface="Microsoft Sans Serif"/>
            </a:endParaRPr>
          </a:p>
        </p:txBody>
      </p:sp>
      <p:pic>
        <p:nvPicPr>
          <p:cNvPr id="35" name="object 35">
            <a:extLst>
              <a:ext uri="{FF2B5EF4-FFF2-40B4-BE49-F238E27FC236}">
                <a16:creationId xmlns:a16="http://schemas.microsoft.com/office/drawing/2014/main" id="{6AF97E6D-A818-EF4F-B317-6CDEE14BAE82}"/>
              </a:ext>
            </a:extLst>
          </p:cNvPr>
          <p:cNvPicPr/>
          <p:nvPr/>
        </p:nvPicPr>
        <p:blipFill>
          <a:blip r:embed="rId14" cstate="print"/>
          <a:stretch>
            <a:fillRect/>
          </a:stretch>
        </p:blipFill>
        <p:spPr>
          <a:xfrm>
            <a:off x="12671648" y="3889231"/>
            <a:ext cx="475553" cy="848359"/>
          </a:xfrm>
          <a:prstGeom prst="rect">
            <a:avLst/>
          </a:prstGeom>
        </p:spPr>
      </p:pic>
      <p:pic>
        <p:nvPicPr>
          <p:cNvPr id="36" name="object 36">
            <a:extLst>
              <a:ext uri="{FF2B5EF4-FFF2-40B4-BE49-F238E27FC236}">
                <a16:creationId xmlns:a16="http://schemas.microsoft.com/office/drawing/2014/main" id="{8E4F392B-65EB-46AE-9B10-34C826E67864}"/>
              </a:ext>
            </a:extLst>
          </p:cNvPr>
          <p:cNvPicPr/>
          <p:nvPr/>
        </p:nvPicPr>
        <p:blipFill>
          <a:blip r:embed="rId15" cstate="print"/>
          <a:stretch>
            <a:fillRect/>
          </a:stretch>
        </p:blipFill>
        <p:spPr>
          <a:xfrm>
            <a:off x="10035715" y="3939981"/>
            <a:ext cx="484730" cy="821265"/>
          </a:xfrm>
          <a:prstGeom prst="rect">
            <a:avLst/>
          </a:prstGeom>
        </p:spPr>
      </p:pic>
      <p:grpSp>
        <p:nvGrpSpPr>
          <p:cNvPr id="37" name="object 37">
            <a:extLst>
              <a:ext uri="{FF2B5EF4-FFF2-40B4-BE49-F238E27FC236}">
                <a16:creationId xmlns:a16="http://schemas.microsoft.com/office/drawing/2014/main" id="{7751EA8F-F752-24A1-52F2-4E9A0E144171}"/>
              </a:ext>
            </a:extLst>
          </p:cNvPr>
          <p:cNvGrpSpPr/>
          <p:nvPr/>
        </p:nvGrpSpPr>
        <p:grpSpPr>
          <a:xfrm>
            <a:off x="10968839" y="2577675"/>
            <a:ext cx="1012825" cy="531707"/>
            <a:chOff x="6393654" y="1320088"/>
            <a:chExt cx="1012825" cy="398780"/>
          </a:xfrm>
        </p:grpSpPr>
        <p:sp>
          <p:nvSpPr>
            <p:cNvPr id="38" name="object 38">
              <a:extLst>
                <a:ext uri="{FF2B5EF4-FFF2-40B4-BE49-F238E27FC236}">
                  <a16:creationId xmlns:a16="http://schemas.microsoft.com/office/drawing/2014/main" id="{A3AC5ECE-7FAD-E49A-7101-1AC203FF82DE}"/>
                </a:ext>
              </a:extLst>
            </p:cNvPr>
            <p:cNvSpPr/>
            <p:nvPr/>
          </p:nvSpPr>
          <p:spPr>
            <a:xfrm>
              <a:off x="6915053" y="1320088"/>
              <a:ext cx="491490" cy="398780"/>
            </a:xfrm>
            <a:custGeom>
              <a:avLst/>
              <a:gdLst/>
              <a:ahLst/>
              <a:cxnLst/>
              <a:rect l="l" t="t" r="r" b="b"/>
              <a:pathLst>
                <a:path w="491490" h="398780">
                  <a:moveTo>
                    <a:pt x="11080" y="82995"/>
                  </a:moveTo>
                  <a:lnTo>
                    <a:pt x="3146" y="82995"/>
                  </a:lnTo>
                  <a:lnTo>
                    <a:pt x="0" y="79333"/>
                  </a:lnTo>
                  <a:lnTo>
                    <a:pt x="0" y="44123"/>
                  </a:lnTo>
                  <a:lnTo>
                    <a:pt x="1655" y="36047"/>
                  </a:lnTo>
                  <a:lnTo>
                    <a:pt x="6127" y="29551"/>
                  </a:lnTo>
                  <a:lnTo>
                    <a:pt x="12677" y="25223"/>
                  </a:lnTo>
                  <a:lnTo>
                    <a:pt x="20564" y="23649"/>
                  </a:lnTo>
                  <a:lnTo>
                    <a:pt x="26902" y="23649"/>
                  </a:lnTo>
                  <a:lnTo>
                    <a:pt x="26902" y="3176"/>
                  </a:lnTo>
                  <a:lnTo>
                    <a:pt x="30581" y="0"/>
                  </a:lnTo>
                  <a:lnTo>
                    <a:pt x="403136" y="0"/>
                  </a:lnTo>
                  <a:lnTo>
                    <a:pt x="406328" y="3176"/>
                  </a:lnTo>
                  <a:lnTo>
                    <a:pt x="406328" y="11030"/>
                  </a:lnTo>
                  <a:lnTo>
                    <a:pt x="403136" y="14737"/>
                  </a:lnTo>
                  <a:lnTo>
                    <a:pt x="41660" y="14737"/>
                  </a:lnTo>
                  <a:lnTo>
                    <a:pt x="41660" y="38342"/>
                  </a:lnTo>
                  <a:lnTo>
                    <a:pt x="17417" y="38342"/>
                  </a:lnTo>
                  <a:lnTo>
                    <a:pt x="14758" y="40990"/>
                  </a:lnTo>
                  <a:lnTo>
                    <a:pt x="14758" y="79333"/>
                  </a:lnTo>
                  <a:lnTo>
                    <a:pt x="11080" y="82995"/>
                  </a:lnTo>
                  <a:close/>
                </a:path>
                <a:path w="491490" h="398780">
                  <a:moveTo>
                    <a:pt x="460664" y="267385"/>
                  </a:moveTo>
                  <a:lnTo>
                    <a:pt x="452731" y="267385"/>
                  </a:lnTo>
                  <a:lnTo>
                    <a:pt x="449052" y="264253"/>
                  </a:lnTo>
                  <a:lnTo>
                    <a:pt x="449052" y="15222"/>
                  </a:lnTo>
                  <a:lnTo>
                    <a:pt x="425296" y="15222"/>
                  </a:lnTo>
                  <a:lnTo>
                    <a:pt x="422149" y="12089"/>
                  </a:lnTo>
                  <a:lnTo>
                    <a:pt x="422149" y="4191"/>
                  </a:lnTo>
                  <a:lnTo>
                    <a:pt x="425296" y="529"/>
                  </a:lnTo>
                  <a:lnTo>
                    <a:pt x="460664" y="529"/>
                  </a:lnTo>
                  <a:lnTo>
                    <a:pt x="463811" y="4191"/>
                  </a:lnTo>
                  <a:lnTo>
                    <a:pt x="463811" y="24179"/>
                  </a:lnTo>
                  <a:lnTo>
                    <a:pt x="470149" y="24179"/>
                  </a:lnTo>
                  <a:lnTo>
                    <a:pt x="478275" y="25827"/>
                  </a:lnTo>
                  <a:lnTo>
                    <a:pt x="484868" y="30279"/>
                  </a:lnTo>
                  <a:lnTo>
                    <a:pt x="489376" y="36800"/>
                  </a:lnTo>
                  <a:lnTo>
                    <a:pt x="489869" y="38872"/>
                  </a:lnTo>
                  <a:lnTo>
                    <a:pt x="463811" y="38872"/>
                  </a:lnTo>
                  <a:lnTo>
                    <a:pt x="463811" y="264253"/>
                  </a:lnTo>
                  <a:lnTo>
                    <a:pt x="460664" y="267385"/>
                  </a:lnTo>
                  <a:close/>
                </a:path>
                <a:path w="491490" h="398780">
                  <a:moveTo>
                    <a:pt x="252758" y="308905"/>
                  </a:moveTo>
                  <a:lnTo>
                    <a:pt x="237955" y="308905"/>
                  </a:lnTo>
                  <a:lnTo>
                    <a:pt x="237955" y="14737"/>
                  </a:lnTo>
                  <a:lnTo>
                    <a:pt x="252758" y="14737"/>
                  </a:lnTo>
                  <a:lnTo>
                    <a:pt x="252758" y="308905"/>
                  </a:lnTo>
                  <a:close/>
                </a:path>
                <a:path w="491490" h="398780">
                  <a:moveTo>
                    <a:pt x="460664" y="351440"/>
                  </a:moveTo>
                  <a:lnTo>
                    <a:pt x="30581" y="351440"/>
                  </a:lnTo>
                  <a:lnTo>
                    <a:pt x="26902" y="348307"/>
                  </a:lnTo>
                  <a:lnTo>
                    <a:pt x="26902" y="38342"/>
                  </a:lnTo>
                  <a:lnTo>
                    <a:pt x="41660" y="38342"/>
                  </a:lnTo>
                  <a:lnTo>
                    <a:pt x="41660" y="308905"/>
                  </a:lnTo>
                  <a:lnTo>
                    <a:pt x="463811" y="308905"/>
                  </a:lnTo>
                  <a:lnTo>
                    <a:pt x="463811" y="323113"/>
                  </a:lnTo>
                  <a:lnTo>
                    <a:pt x="41660" y="323113"/>
                  </a:lnTo>
                  <a:lnTo>
                    <a:pt x="41660" y="337806"/>
                  </a:lnTo>
                  <a:lnTo>
                    <a:pt x="463811" y="337806"/>
                  </a:lnTo>
                  <a:lnTo>
                    <a:pt x="463811" y="347778"/>
                  </a:lnTo>
                  <a:lnTo>
                    <a:pt x="460664" y="351440"/>
                  </a:lnTo>
                  <a:close/>
                </a:path>
                <a:path w="491490" h="398780">
                  <a:moveTo>
                    <a:pt x="490088" y="367765"/>
                  </a:moveTo>
                  <a:lnTo>
                    <a:pt x="473871" y="367765"/>
                  </a:lnTo>
                  <a:lnTo>
                    <a:pt x="476486" y="365118"/>
                  </a:lnTo>
                  <a:lnTo>
                    <a:pt x="476486" y="41519"/>
                  </a:lnTo>
                  <a:lnTo>
                    <a:pt x="473871" y="38872"/>
                  </a:lnTo>
                  <a:lnTo>
                    <a:pt x="489869" y="38872"/>
                  </a:lnTo>
                  <a:lnTo>
                    <a:pt x="491119" y="44123"/>
                  </a:lnTo>
                  <a:lnTo>
                    <a:pt x="491245" y="361985"/>
                  </a:lnTo>
                  <a:lnTo>
                    <a:pt x="490088" y="367765"/>
                  </a:lnTo>
                  <a:close/>
                </a:path>
                <a:path w="491490" h="398780">
                  <a:moveTo>
                    <a:pt x="266453" y="398210"/>
                  </a:moveTo>
                  <a:lnTo>
                    <a:pt x="224260" y="398210"/>
                  </a:lnTo>
                  <a:lnTo>
                    <a:pt x="217922" y="390842"/>
                  </a:lnTo>
                  <a:lnTo>
                    <a:pt x="217922" y="382458"/>
                  </a:lnTo>
                  <a:lnTo>
                    <a:pt x="20564" y="382458"/>
                  </a:lnTo>
                  <a:lnTo>
                    <a:pt x="12677" y="380811"/>
                  </a:lnTo>
                  <a:lnTo>
                    <a:pt x="6127" y="376358"/>
                  </a:lnTo>
                  <a:lnTo>
                    <a:pt x="1655" y="369838"/>
                  </a:lnTo>
                  <a:lnTo>
                    <a:pt x="0" y="361985"/>
                  </a:lnTo>
                  <a:lnTo>
                    <a:pt x="0" y="102983"/>
                  </a:lnTo>
                  <a:lnTo>
                    <a:pt x="3146" y="99806"/>
                  </a:lnTo>
                  <a:lnTo>
                    <a:pt x="11080" y="99806"/>
                  </a:lnTo>
                  <a:lnTo>
                    <a:pt x="14758" y="102983"/>
                  </a:lnTo>
                  <a:lnTo>
                    <a:pt x="14758" y="365118"/>
                  </a:lnTo>
                  <a:lnTo>
                    <a:pt x="17417" y="367765"/>
                  </a:lnTo>
                  <a:lnTo>
                    <a:pt x="231661" y="367765"/>
                  </a:lnTo>
                  <a:lnTo>
                    <a:pt x="231661" y="383517"/>
                  </a:lnTo>
                  <a:lnTo>
                    <a:pt x="273854" y="383517"/>
                  </a:lnTo>
                  <a:lnTo>
                    <a:pt x="273854" y="391371"/>
                  </a:lnTo>
                  <a:lnTo>
                    <a:pt x="266453" y="398210"/>
                  </a:lnTo>
                  <a:close/>
                </a:path>
                <a:path w="491490" h="398780">
                  <a:moveTo>
                    <a:pt x="463811" y="308905"/>
                  </a:moveTo>
                  <a:lnTo>
                    <a:pt x="449052" y="308905"/>
                  </a:lnTo>
                  <a:lnTo>
                    <a:pt x="449052" y="286314"/>
                  </a:lnTo>
                  <a:lnTo>
                    <a:pt x="452731" y="283181"/>
                  </a:lnTo>
                  <a:lnTo>
                    <a:pt x="460664" y="283181"/>
                  </a:lnTo>
                  <a:lnTo>
                    <a:pt x="463811" y="286314"/>
                  </a:lnTo>
                  <a:lnTo>
                    <a:pt x="463811" y="308905"/>
                  </a:lnTo>
                  <a:close/>
                </a:path>
                <a:path w="491490" h="398780">
                  <a:moveTo>
                    <a:pt x="252758" y="337806"/>
                  </a:moveTo>
                  <a:lnTo>
                    <a:pt x="237955" y="337806"/>
                  </a:lnTo>
                  <a:lnTo>
                    <a:pt x="237955" y="323113"/>
                  </a:lnTo>
                  <a:lnTo>
                    <a:pt x="252758" y="323113"/>
                  </a:lnTo>
                  <a:lnTo>
                    <a:pt x="252758" y="337806"/>
                  </a:lnTo>
                  <a:close/>
                </a:path>
                <a:path w="491490" h="398780">
                  <a:moveTo>
                    <a:pt x="463811" y="337806"/>
                  </a:moveTo>
                  <a:lnTo>
                    <a:pt x="449052" y="337806"/>
                  </a:lnTo>
                  <a:lnTo>
                    <a:pt x="449052" y="323113"/>
                  </a:lnTo>
                  <a:lnTo>
                    <a:pt x="463811" y="323113"/>
                  </a:lnTo>
                  <a:lnTo>
                    <a:pt x="463811" y="337806"/>
                  </a:lnTo>
                  <a:close/>
                </a:path>
                <a:path w="491490" h="398780">
                  <a:moveTo>
                    <a:pt x="231661" y="367765"/>
                  </a:moveTo>
                  <a:lnTo>
                    <a:pt x="217922" y="367765"/>
                  </a:lnTo>
                  <a:lnTo>
                    <a:pt x="217922" y="351440"/>
                  </a:lnTo>
                  <a:lnTo>
                    <a:pt x="273322" y="351440"/>
                  </a:lnTo>
                  <a:lnTo>
                    <a:pt x="273322" y="351969"/>
                  </a:lnTo>
                  <a:lnTo>
                    <a:pt x="231661" y="351969"/>
                  </a:lnTo>
                  <a:lnTo>
                    <a:pt x="231661" y="367765"/>
                  </a:lnTo>
                  <a:close/>
                </a:path>
                <a:path w="491490" h="398780">
                  <a:moveTo>
                    <a:pt x="273854" y="383517"/>
                  </a:moveTo>
                  <a:lnTo>
                    <a:pt x="232193" y="383517"/>
                  </a:lnTo>
                  <a:lnTo>
                    <a:pt x="258564" y="382988"/>
                  </a:lnTo>
                  <a:lnTo>
                    <a:pt x="258564" y="351969"/>
                  </a:lnTo>
                  <a:lnTo>
                    <a:pt x="273322" y="351969"/>
                  </a:lnTo>
                  <a:lnTo>
                    <a:pt x="273322" y="367765"/>
                  </a:lnTo>
                  <a:lnTo>
                    <a:pt x="490088" y="367765"/>
                  </a:lnTo>
                  <a:lnTo>
                    <a:pt x="489673" y="369838"/>
                  </a:lnTo>
                  <a:lnTo>
                    <a:pt x="485384" y="376358"/>
                  </a:lnTo>
                  <a:lnTo>
                    <a:pt x="479017" y="380811"/>
                  </a:lnTo>
                  <a:lnTo>
                    <a:pt x="471212" y="382458"/>
                  </a:lnTo>
                  <a:lnTo>
                    <a:pt x="273854" y="382458"/>
                  </a:lnTo>
                  <a:lnTo>
                    <a:pt x="273854" y="383517"/>
                  </a:lnTo>
                  <a:close/>
                </a:path>
              </a:pathLst>
            </a:custGeom>
            <a:solidFill>
              <a:srgbClr val="254C6C"/>
            </a:solidFill>
          </p:spPr>
          <p:txBody>
            <a:bodyPr wrap="square" lIns="0" tIns="0" rIns="0" bIns="0" rtlCol="0"/>
            <a:lstStyle/>
            <a:p>
              <a:endParaRPr/>
            </a:p>
          </p:txBody>
        </p:sp>
        <p:pic>
          <p:nvPicPr>
            <p:cNvPr id="39" name="object 39">
              <a:extLst>
                <a:ext uri="{FF2B5EF4-FFF2-40B4-BE49-F238E27FC236}">
                  <a16:creationId xmlns:a16="http://schemas.microsoft.com/office/drawing/2014/main" id="{2121D605-F9AE-2E95-F55A-472A7D09502F}"/>
                </a:ext>
              </a:extLst>
            </p:cNvPr>
            <p:cNvPicPr/>
            <p:nvPr/>
          </p:nvPicPr>
          <p:blipFill>
            <a:blip r:embed="rId16" cstate="print"/>
            <a:stretch>
              <a:fillRect/>
            </a:stretch>
          </p:blipFill>
          <p:spPr>
            <a:xfrm>
              <a:off x="6983661" y="1368448"/>
              <a:ext cx="142977" cy="100865"/>
            </a:xfrm>
            <a:prstGeom prst="rect">
              <a:avLst/>
            </a:prstGeom>
          </p:spPr>
        </p:pic>
        <p:pic>
          <p:nvPicPr>
            <p:cNvPr id="40" name="object 40">
              <a:extLst>
                <a:ext uri="{FF2B5EF4-FFF2-40B4-BE49-F238E27FC236}">
                  <a16:creationId xmlns:a16="http://schemas.microsoft.com/office/drawing/2014/main" id="{4EA7A41C-2359-3A38-88C0-0706E4855A72}"/>
                </a:ext>
              </a:extLst>
            </p:cNvPr>
            <p:cNvPicPr/>
            <p:nvPr/>
          </p:nvPicPr>
          <p:blipFill>
            <a:blip r:embed="rId17" cstate="print"/>
            <a:stretch>
              <a:fillRect/>
            </a:stretch>
          </p:blipFill>
          <p:spPr>
            <a:xfrm>
              <a:off x="6983661" y="1511848"/>
              <a:ext cx="142977" cy="71435"/>
            </a:xfrm>
            <a:prstGeom prst="rect">
              <a:avLst/>
            </a:prstGeom>
          </p:spPr>
        </p:pic>
        <p:pic>
          <p:nvPicPr>
            <p:cNvPr id="41" name="object 41">
              <a:extLst>
                <a:ext uri="{FF2B5EF4-FFF2-40B4-BE49-F238E27FC236}">
                  <a16:creationId xmlns:a16="http://schemas.microsoft.com/office/drawing/2014/main" id="{B3C2D584-00D1-99FF-FB64-44297E0A4060}"/>
                </a:ext>
              </a:extLst>
            </p:cNvPr>
            <p:cNvPicPr/>
            <p:nvPr/>
          </p:nvPicPr>
          <p:blipFill>
            <a:blip r:embed="rId18" cstate="print"/>
            <a:stretch>
              <a:fillRect/>
            </a:stretch>
          </p:blipFill>
          <p:spPr>
            <a:xfrm>
              <a:off x="7191567" y="1464548"/>
              <a:ext cx="142976" cy="71479"/>
            </a:xfrm>
            <a:prstGeom prst="rect">
              <a:avLst/>
            </a:prstGeom>
          </p:spPr>
        </p:pic>
        <p:sp>
          <p:nvSpPr>
            <p:cNvPr id="42" name="object 42">
              <a:extLst>
                <a:ext uri="{FF2B5EF4-FFF2-40B4-BE49-F238E27FC236}">
                  <a16:creationId xmlns:a16="http://schemas.microsoft.com/office/drawing/2014/main" id="{00EF4F21-C54F-02E0-2491-ADAE59B2AA48}"/>
                </a:ext>
              </a:extLst>
            </p:cNvPr>
            <p:cNvSpPr/>
            <p:nvPr/>
          </p:nvSpPr>
          <p:spPr>
            <a:xfrm>
              <a:off x="6393650" y="1320101"/>
              <a:ext cx="944244" cy="398780"/>
            </a:xfrm>
            <a:custGeom>
              <a:avLst/>
              <a:gdLst/>
              <a:ahLst/>
              <a:cxnLst/>
              <a:rect l="l" t="t" r="r" b="b"/>
              <a:pathLst>
                <a:path w="944245" h="398780">
                  <a:moveTo>
                    <a:pt x="491248" y="361975"/>
                  </a:moveTo>
                  <a:lnTo>
                    <a:pt x="491121" y="44119"/>
                  </a:lnTo>
                  <a:lnTo>
                    <a:pt x="470141" y="24168"/>
                  </a:lnTo>
                  <a:lnTo>
                    <a:pt x="463804" y="24168"/>
                  </a:lnTo>
                  <a:lnTo>
                    <a:pt x="463804" y="4191"/>
                  </a:lnTo>
                  <a:lnTo>
                    <a:pt x="460667" y="520"/>
                  </a:lnTo>
                  <a:lnTo>
                    <a:pt x="425297" y="520"/>
                  </a:lnTo>
                  <a:lnTo>
                    <a:pt x="422148" y="4191"/>
                  </a:lnTo>
                  <a:lnTo>
                    <a:pt x="422148" y="12077"/>
                  </a:lnTo>
                  <a:lnTo>
                    <a:pt x="425297" y="15214"/>
                  </a:lnTo>
                  <a:lnTo>
                    <a:pt x="449046" y="15214"/>
                  </a:lnTo>
                  <a:lnTo>
                    <a:pt x="449046" y="264248"/>
                  </a:lnTo>
                  <a:lnTo>
                    <a:pt x="452729" y="267385"/>
                  </a:lnTo>
                  <a:lnTo>
                    <a:pt x="460667" y="267385"/>
                  </a:lnTo>
                  <a:lnTo>
                    <a:pt x="463804" y="264248"/>
                  </a:lnTo>
                  <a:lnTo>
                    <a:pt x="463804" y="38862"/>
                  </a:lnTo>
                  <a:lnTo>
                    <a:pt x="473875" y="38862"/>
                  </a:lnTo>
                  <a:lnTo>
                    <a:pt x="476491" y="41516"/>
                  </a:lnTo>
                  <a:lnTo>
                    <a:pt x="476491" y="365112"/>
                  </a:lnTo>
                  <a:lnTo>
                    <a:pt x="473875" y="367753"/>
                  </a:lnTo>
                  <a:lnTo>
                    <a:pt x="273316" y="367753"/>
                  </a:lnTo>
                  <a:lnTo>
                    <a:pt x="273316" y="351967"/>
                  </a:lnTo>
                  <a:lnTo>
                    <a:pt x="273316" y="351434"/>
                  </a:lnTo>
                  <a:lnTo>
                    <a:pt x="460667" y="351434"/>
                  </a:lnTo>
                  <a:lnTo>
                    <a:pt x="463804" y="347776"/>
                  </a:lnTo>
                  <a:lnTo>
                    <a:pt x="463804" y="337794"/>
                  </a:lnTo>
                  <a:lnTo>
                    <a:pt x="463804" y="323113"/>
                  </a:lnTo>
                  <a:lnTo>
                    <a:pt x="463804" y="308902"/>
                  </a:lnTo>
                  <a:lnTo>
                    <a:pt x="463804" y="286308"/>
                  </a:lnTo>
                  <a:lnTo>
                    <a:pt x="460667" y="283171"/>
                  </a:lnTo>
                  <a:lnTo>
                    <a:pt x="452729" y="283171"/>
                  </a:lnTo>
                  <a:lnTo>
                    <a:pt x="449046" y="286308"/>
                  </a:lnTo>
                  <a:lnTo>
                    <a:pt x="449046" y="308902"/>
                  </a:lnTo>
                  <a:lnTo>
                    <a:pt x="449046" y="323113"/>
                  </a:lnTo>
                  <a:lnTo>
                    <a:pt x="449046" y="337794"/>
                  </a:lnTo>
                  <a:lnTo>
                    <a:pt x="258559" y="337794"/>
                  </a:lnTo>
                  <a:lnTo>
                    <a:pt x="258559" y="351967"/>
                  </a:lnTo>
                  <a:lnTo>
                    <a:pt x="258559" y="382981"/>
                  </a:lnTo>
                  <a:lnTo>
                    <a:pt x="232194" y="383514"/>
                  </a:lnTo>
                  <a:lnTo>
                    <a:pt x="231660" y="383514"/>
                  </a:lnTo>
                  <a:lnTo>
                    <a:pt x="231660" y="367753"/>
                  </a:lnTo>
                  <a:lnTo>
                    <a:pt x="231660" y="351967"/>
                  </a:lnTo>
                  <a:lnTo>
                    <a:pt x="258559" y="351967"/>
                  </a:lnTo>
                  <a:lnTo>
                    <a:pt x="258559" y="337794"/>
                  </a:lnTo>
                  <a:lnTo>
                    <a:pt x="252755" y="337794"/>
                  </a:lnTo>
                  <a:lnTo>
                    <a:pt x="252755" y="323113"/>
                  </a:lnTo>
                  <a:lnTo>
                    <a:pt x="449046" y="323113"/>
                  </a:lnTo>
                  <a:lnTo>
                    <a:pt x="449046" y="308902"/>
                  </a:lnTo>
                  <a:lnTo>
                    <a:pt x="252755" y="308902"/>
                  </a:lnTo>
                  <a:lnTo>
                    <a:pt x="252755" y="14732"/>
                  </a:lnTo>
                  <a:lnTo>
                    <a:pt x="403136" y="14732"/>
                  </a:lnTo>
                  <a:lnTo>
                    <a:pt x="406323" y="11023"/>
                  </a:lnTo>
                  <a:lnTo>
                    <a:pt x="406323" y="3175"/>
                  </a:lnTo>
                  <a:lnTo>
                    <a:pt x="403136" y="0"/>
                  </a:lnTo>
                  <a:lnTo>
                    <a:pt x="237947" y="0"/>
                  </a:lnTo>
                  <a:lnTo>
                    <a:pt x="237947" y="14732"/>
                  </a:lnTo>
                  <a:lnTo>
                    <a:pt x="237947" y="308902"/>
                  </a:lnTo>
                  <a:lnTo>
                    <a:pt x="237947" y="323113"/>
                  </a:lnTo>
                  <a:lnTo>
                    <a:pt x="237947" y="337794"/>
                  </a:lnTo>
                  <a:lnTo>
                    <a:pt x="41656" y="337794"/>
                  </a:lnTo>
                  <a:lnTo>
                    <a:pt x="41656" y="323113"/>
                  </a:lnTo>
                  <a:lnTo>
                    <a:pt x="237947" y="323113"/>
                  </a:lnTo>
                  <a:lnTo>
                    <a:pt x="237947" y="308902"/>
                  </a:lnTo>
                  <a:lnTo>
                    <a:pt x="41656" y="308902"/>
                  </a:lnTo>
                  <a:lnTo>
                    <a:pt x="41656" y="38341"/>
                  </a:lnTo>
                  <a:lnTo>
                    <a:pt x="41656" y="14732"/>
                  </a:lnTo>
                  <a:lnTo>
                    <a:pt x="237947" y="14732"/>
                  </a:lnTo>
                  <a:lnTo>
                    <a:pt x="237947" y="0"/>
                  </a:lnTo>
                  <a:lnTo>
                    <a:pt x="30581" y="0"/>
                  </a:lnTo>
                  <a:lnTo>
                    <a:pt x="26898" y="3175"/>
                  </a:lnTo>
                  <a:lnTo>
                    <a:pt x="26898" y="23647"/>
                  </a:lnTo>
                  <a:lnTo>
                    <a:pt x="20561" y="23647"/>
                  </a:lnTo>
                  <a:lnTo>
                    <a:pt x="12674" y="25222"/>
                  </a:lnTo>
                  <a:lnTo>
                    <a:pt x="6121" y="29540"/>
                  </a:lnTo>
                  <a:lnTo>
                    <a:pt x="1651" y="36042"/>
                  </a:lnTo>
                  <a:lnTo>
                    <a:pt x="0" y="44119"/>
                  </a:lnTo>
                  <a:lnTo>
                    <a:pt x="0" y="79324"/>
                  </a:lnTo>
                  <a:lnTo>
                    <a:pt x="3149" y="82994"/>
                  </a:lnTo>
                  <a:lnTo>
                    <a:pt x="11074" y="82994"/>
                  </a:lnTo>
                  <a:lnTo>
                    <a:pt x="14757" y="79324"/>
                  </a:lnTo>
                  <a:lnTo>
                    <a:pt x="14757" y="40982"/>
                  </a:lnTo>
                  <a:lnTo>
                    <a:pt x="17411" y="38341"/>
                  </a:lnTo>
                  <a:lnTo>
                    <a:pt x="26898" y="38341"/>
                  </a:lnTo>
                  <a:lnTo>
                    <a:pt x="26898" y="348297"/>
                  </a:lnTo>
                  <a:lnTo>
                    <a:pt x="30581" y="351434"/>
                  </a:lnTo>
                  <a:lnTo>
                    <a:pt x="217919" y="351434"/>
                  </a:lnTo>
                  <a:lnTo>
                    <a:pt x="217919" y="367753"/>
                  </a:lnTo>
                  <a:lnTo>
                    <a:pt x="17411" y="367753"/>
                  </a:lnTo>
                  <a:lnTo>
                    <a:pt x="14757" y="365112"/>
                  </a:lnTo>
                  <a:lnTo>
                    <a:pt x="14757" y="102971"/>
                  </a:lnTo>
                  <a:lnTo>
                    <a:pt x="11074" y="99796"/>
                  </a:lnTo>
                  <a:lnTo>
                    <a:pt x="3149" y="99796"/>
                  </a:lnTo>
                  <a:lnTo>
                    <a:pt x="0" y="102971"/>
                  </a:lnTo>
                  <a:lnTo>
                    <a:pt x="0" y="361975"/>
                  </a:lnTo>
                  <a:lnTo>
                    <a:pt x="1651" y="369836"/>
                  </a:lnTo>
                  <a:lnTo>
                    <a:pt x="6121" y="376351"/>
                  </a:lnTo>
                  <a:lnTo>
                    <a:pt x="12674" y="380809"/>
                  </a:lnTo>
                  <a:lnTo>
                    <a:pt x="20561" y="382447"/>
                  </a:lnTo>
                  <a:lnTo>
                    <a:pt x="217919" y="382447"/>
                  </a:lnTo>
                  <a:lnTo>
                    <a:pt x="217919" y="390829"/>
                  </a:lnTo>
                  <a:lnTo>
                    <a:pt x="224256" y="398208"/>
                  </a:lnTo>
                  <a:lnTo>
                    <a:pt x="266446" y="398208"/>
                  </a:lnTo>
                  <a:lnTo>
                    <a:pt x="273850" y="391363"/>
                  </a:lnTo>
                  <a:lnTo>
                    <a:pt x="273850" y="383514"/>
                  </a:lnTo>
                  <a:lnTo>
                    <a:pt x="273850" y="382447"/>
                  </a:lnTo>
                  <a:lnTo>
                    <a:pt x="471208" y="382447"/>
                  </a:lnTo>
                  <a:lnTo>
                    <a:pt x="479018" y="380809"/>
                  </a:lnTo>
                  <a:lnTo>
                    <a:pt x="485381" y="376351"/>
                  </a:lnTo>
                  <a:lnTo>
                    <a:pt x="489673" y="369836"/>
                  </a:lnTo>
                  <a:lnTo>
                    <a:pt x="490080" y="367753"/>
                  </a:lnTo>
                  <a:lnTo>
                    <a:pt x="491248" y="361975"/>
                  </a:lnTo>
                  <a:close/>
                </a:path>
                <a:path w="944245" h="398780">
                  <a:moveTo>
                    <a:pt x="944079" y="52019"/>
                  </a:moveTo>
                  <a:lnTo>
                    <a:pt x="940892" y="48348"/>
                  </a:lnTo>
                  <a:lnTo>
                    <a:pt x="929805" y="48348"/>
                  </a:lnTo>
                  <a:lnTo>
                    <a:pt x="929805" y="63042"/>
                  </a:lnTo>
                  <a:lnTo>
                    <a:pt x="929805" y="96672"/>
                  </a:lnTo>
                  <a:lnTo>
                    <a:pt x="815822" y="96672"/>
                  </a:lnTo>
                  <a:lnTo>
                    <a:pt x="815822" y="63042"/>
                  </a:lnTo>
                  <a:lnTo>
                    <a:pt x="929805" y="63042"/>
                  </a:lnTo>
                  <a:lnTo>
                    <a:pt x="929805" y="48348"/>
                  </a:lnTo>
                  <a:lnTo>
                    <a:pt x="808456" y="48348"/>
                  </a:lnTo>
                  <a:lnTo>
                    <a:pt x="804252" y="48844"/>
                  </a:lnTo>
                  <a:lnTo>
                    <a:pt x="801052" y="52019"/>
                  </a:lnTo>
                  <a:lnTo>
                    <a:pt x="801052" y="107696"/>
                  </a:lnTo>
                  <a:lnTo>
                    <a:pt x="804252" y="110832"/>
                  </a:lnTo>
                  <a:lnTo>
                    <a:pt x="940892" y="110832"/>
                  </a:lnTo>
                  <a:lnTo>
                    <a:pt x="944079" y="107696"/>
                  </a:lnTo>
                  <a:lnTo>
                    <a:pt x="944079" y="96672"/>
                  </a:lnTo>
                  <a:lnTo>
                    <a:pt x="944079" y="63042"/>
                  </a:lnTo>
                  <a:lnTo>
                    <a:pt x="944079" y="52019"/>
                  </a:lnTo>
                  <a:close/>
                </a:path>
              </a:pathLst>
            </a:custGeom>
            <a:solidFill>
              <a:srgbClr val="254C6C"/>
            </a:solidFill>
          </p:spPr>
          <p:txBody>
            <a:bodyPr wrap="square" lIns="0" tIns="0" rIns="0" bIns="0" rtlCol="0"/>
            <a:lstStyle/>
            <a:p>
              <a:endParaRPr/>
            </a:p>
          </p:txBody>
        </p:sp>
        <p:pic>
          <p:nvPicPr>
            <p:cNvPr id="43" name="object 43">
              <a:extLst>
                <a:ext uri="{FF2B5EF4-FFF2-40B4-BE49-F238E27FC236}">
                  <a16:creationId xmlns:a16="http://schemas.microsoft.com/office/drawing/2014/main" id="{CA0F8532-22D8-FA0C-705E-4501E3571124}"/>
                </a:ext>
              </a:extLst>
            </p:cNvPr>
            <p:cNvPicPr/>
            <p:nvPr/>
          </p:nvPicPr>
          <p:blipFill>
            <a:blip r:embed="rId16" cstate="print"/>
            <a:stretch>
              <a:fillRect/>
            </a:stretch>
          </p:blipFill>
          <p:spPr>
            <a:xfrm>
              <a:off x="6462261" y="1368448"/>
              <a:ext cx="142978" cy="100865"/>
            </a:xfrm>
            <a:prstGeom prst="rect">
              <a:avLst/>
            </a:prstGeom>
          </p:spPr>
        </p:pic>
        <p:pic>
          <p:nvPicPr>
            <p:cNvPr id="44" name="object 44">
              <a:extLst>
                <a:ext uri="{FF2B5EF4-FFF2-40B4-BE49-F238E27FC236}">
                  <a16:creationId xmlns:a16="http://schemas.microsoft.com/office/drawing/2014/main" id="{20CB1976-BF2E-8AB9-39BA-4B0EEBFEDC25}"/>
                </a:ext>
              </a:extLst>
            </p:cNvPr>
            <p:cNvPicPr/>
            <p:nvPr/>
          </p:nvPicPr>
          <p:blipFill>
            <a:blip r:embed="rId17" cstate="print"/>
            <a:stretch>
              <a:fillRect/>
            </a:stretch>
          </p:blipFill>
          <p:spPr>
            <a:xfrm>
              <a:off x="6462261" y="1511848"/>
              <a:ext cx="142978" cy="71435"/>
            </a:xfrm>
            <a:prstGeom prst="rect">
              <a:avLst/>
            </a:prstGeom>
          </p:spPr>
        </p:pic>
        <p:pic>
          <p:nvPicPr>
            <p:cNvPr id="45" name="object 45">
              <a:extLst>
                <a:ext uri="{FF2B5EF4-FFF2-40B4-BE49-F238E27FC236}">
                  <a16:creationId xmlns:a16="http://schemas.microsoft.com/office/drawing/2014/main" id="{D3233714-736A-0643-BA27-953092BB5ED5}"/>
                </a:ext>
              </a:extLst>
            </p:cNvPr>
            <p:cNvPicPr/>
            <p:nvPr/>
          </p:nvPicPr>
          <p:blipFill>
            <a:blip r:embed="rId18" cstate="print"/>
            <a:stretch>
              <a:fillRect/>
            </a:stretch>
          </p:blipFill>
          <p:spPr>
            <a:xfrm>
              <a:off x="6670168" y="1464548"/>
              <a:ext cx="142976" cy="71479"/>
            </a:xfrm>
            <a:prstGeom prst="rect">
              <a:avLst/>
            </a:prstGeom>
          </p:spPr>
        </p:pic>
        <p:sp>
          <p:nvSpPr>
            <p:cNvPr id="46" name="object 46">
              <a:extLst>
                <a:ext uri="{FF2B5EF4-FFF2-40B4-BE49-F238E27FC236}">
                  <a16:creationId xmlns:a16="http://schemas.microsoft.com/office/drawing/2014/main" id="{FC9108FF-0460-1C60-FED5-F1E9697D1879}"/>
                </a:ext>
              </a:extLst>
            </p:cNvPr>
            <p:cNvSpPr/>
            <p:nvPr/>
          </p:nvSpPr>
          <p:spPr>
            <a:xfrm>
              <a:off x="6673315" y="1368448"/>
              <a:ext cx="143510" cy="62865"/>
            </a:xfrm>
            <a:custGeom>
              <a:avLst/>
              <a:gdLst/>
              <a:ahLst/>
              <a:cxnLst/>
              <a:rect l="l" t="t" r="r" b="b"/>
              <a:pathLst>
                <a:path w="143509" h="62865">
                  <a:moveTo>
                    <a:pt x="139829" y="62477"/>
                  </a:moveTo>
                  <a:lnTo>
                    <a:pt x="3190" y="62477"/>
                  </a:lnTo>
                  <a:lnTo>
                    <a:pt x="0" y="59344"/>
                  </a:lnTo>
                  <a:lnTo>
                    <a:pt x="0" y="3662"/>
                  </a:lnTo>
                  <a:lnTo>
                    <a:pt x="3190" y="485"/>
                  </a:lnTo>
                  <a:lnTo>
                    <a:pt x="7401" y="0"/>
                  </a:lnTo>
                  <a:lnTo>
                    <a:pt x="139829" y="0"/>
                  </a:lnTo>
                  <a:lnTo>
                    <a:pt x="143021" y="3662"/>
                  </a:lnTo>
                  <a:lnTo>
                    <a:pt x="143021" y="14692"/>
                  </a:lnTo>
                  <a:lnTo>
                    <a:pt x="14758" y="14692"/>
                  </a:lnTo>
                  <a:lnTo>
                    <a:pt x="14758" y="48314"/>
                  </a:lnTo>
                  <a:lnTo>
                    <a:pt x="143021" y="48314"/>
                  </a:lnTo>
                  <a:lnTo>
                    <a:pt x="143021" y="59344"/>
                  </a:lnTo>
                  <a:lnTo>
                    <a:pt x="139829" y="62477"/>
                  </a:lnTo>
                  <a:close/>
                </a:path>
                <a:path w="143509" h="62865">
                  <a:moveTo>
                    <a:pt x="143021" y="48314"/>
                  </a:moveTo>
                  <a:lnTo>
                    <a:pt x="128750" y="48314"/>
                  </a:lnTo>
                  <a:lnTo>
                    <a:pt x="128750" y="14692"/>
                  </a:lnTo>
                  <a:lnTo>
                    <a:pt x="143021" y="14692"/>
                  </a:lnTo>
                  <a:lnTo>
                    <a:pt x="143021" y="48314"/>
                  </a:lnTo>
                  <a:close/>
                </a:path>
              </a:pathLst>
            </a:custGeom>
            <a:solidFill>
              <a:srgbClr val="254C6C"/>
            </a:solidFill>
          </p:spPr>
          <p:txBody>
            <a:bodyPr wrap="square" lIns="0" tIns="0" rIns="0" bIns="0" rtlCol="0"/>
            <a:lstStyle/>
            <a:p>
              <a:endParaRPr/>
            </a:p>
          </p:txBody>
        </p:sp>
      </p:grpSp>
      <p:grpSp>
        <p:nvGrpSpPr>
          <p:cNvPr id="47" name="object 47">
            <a:extLst>
              <a:ext uri="{FF2B5EF4-FFF2-40B4-BE49-F238E27FC236}">
                <a16:creationId xmlns:a16="http://schemas.microsoft.com/office/drawing/2014/main" id="{E6325438-F395-BA34-0F7C-2E09D827D88C}"/>
              </a:ext>
            </a:extLst>
          </p:cNvPr>
          <p:cNvGrpSpPr/>
          <p:nvPr/>
        </p:nvGrpSpPr>
        <p:grpSpPr>
          <a:xfrm>
            <a:off x="10575443" y="3311687"/>
            <a:ext cx="370205" cy="368300"/>
            <a:chOff x="5905124" y="1698359"/>
            <a:chExt cx="370205" cy="276225"/>
          </a:xfrm>
        </p:grpSpPr>
        <p:sp>
          <p:nvSpPr>
            <p:cNvPr id="48" name="object 48">
              <a:extLst>
                <a:ext uri="{FF2B5EF4-FFF2-40B4-BE49-F238E27FC236}">
                  <a16:creationId xmlns:a16="http://schemas.microsoft.com/office/drawing/2014/main" id="{82F04C36-3735-5950-B88E-9AF3F543E7A7}"/>
                </a:ext>
              </a:extLst>
            </p:cNvPr>
            <p:cNvSpPr/>
            <p:nvPr/>
          </p:nvSpPr>
          <p:spPr>
            <a:xfrm>
              <a:off x="5914649" y="1758962"/>
              <a:ext cx="281305" cy="206375"/>
            </a:xfrm>
            <a:custGeom>
              <a:avLst/>
              <a:gdLst/>
              <a:ahLst/>
              <a:cxnLst/>
              <a:rect l="l" t="t" r="r" b="b"/>
              <a:pathLst>
                <a:path w="281304" h="206375">
                  <a:moveTo>
                    <a:pt x="0" y="205767"/>
                  </a:moveTo>
                  <a:lnTo>
                    <a:pt x="280983" y="0"/>
                  </a:lnTo>
                </a:path>
              </a:pathLst>
            </a:custGeom>
            <a:ln w="19049">
              <a:solidFill>
                <a:srgbClr val="EEBA95"/>
              </a:solidFill>
            </a:ln>
          </p:spPr>
          <p:txBody>
            <a:bodyPr wrap="square" lIns="0" tIns="0" rIns="0" bIns="0" rtlCol="0"/>
            <a:lstStyle/>
            <a:p>
              <a:endParaRPr/>
            </a:p>
          </p:txBody>
        </p:sp>
        <p:pic>
          <p:nvPicPr>
            <p:cNvPr id="49" name="object 49">
              <a:extLst>
                <a:ext uri="{FF2B5EF4-FFF2-40B4-BE49-F238E27FC236}">
                  <a16:creationId xmlns:a16="http://schemas.microsoft.com/office/drawing/2014/main" id="{9857FF04-4B70-A903-597D-CD15462EE23F}"/>
                </a:ext>
              </a:extLst>
            </p:cNvPr>
            <p:cNvPicPr/>
            <p:nvPr/>
          </p:nvPicPr>
          <p:blipFill>
            <a:blip r:embed="rId19" cstate="print"/>
            <a:stretch>
              <a:fillRect/>
            </a:stretch>
          </p:blipFill>
          <p:spPr>
            <a:xfrm>
              <a:off x="6167517" y="1698359"/>
              <a:ext cx="107388" cy="95513"/>
            </a:xfrm>
            <a:prstGeom prst="rect">
              <a:avLst/>
            </a:prstGeom>
          </p:spPr>
        </p:pic>
      </p:grpSp>
      <p:grpSp>
        <p:nvGrpSpPr>
          <p:cNvPr id="50" name="object 50">
            <a:extLst>
              <a:ext uri="{FF2B5EF4-FFF2-40B4-BE49-F238E27FC236}">
                <a16:creationId xmlns:a16="http://schemas.microsoft.com/office/drawing/2014/main" id="{CA744D39-C767-6C0F-5F3B-0BF0A58CBC7A}"/>
              </a:ext>
            </a:extLst>
          </p:cNvPr>
          <p:cNvGrpSpPr/>
          <p:nvPr/>
        </p:nvGrpSpPr>
        <p:grpSpPr>
          <a:xfrm>
            <a:off x="10586081" y="5481473"/>
            <a:ext cx="532765" cy="606212"/>
            <a:chOff x="5898276" y="2886929"/>
            <a:chExt cx="532765" cy="454659"/>
          </a:xfrm>
        </p:grpSpPr>
        <p:sp>
          <p:nvSpPr>
            <p:cNvPr id="51" name="object 51">
              <a:extLst>
                <a:ext uri="{FF2B5EF4-FFF2-40B4-BE49-F238E27FC236}">
                  <a16:creationId xmlns:a16="http://schemas.microsoft.com/office/drawing/2014/main" id="{AE458526-D1C8-667F-7A76-4CB6B6DE2A24}"/>
                </a:ext>
              </a:extLst>
            </p:cNvPr>
            <p:cNvSpPr/>
            <p:nvPr/>
          </p:nvSpPr>
          <p:spPr>
            <a:xfrm>
              <a:off x="5973739" y="2952364"/>
              <a:ext cx="447675" cy="379730"/>
            </a:xfrm>
            <a:custGeom>
              <a:avLst/>
              <a:gdLst/>
              <a:ahLst/>
              <a:cxnLst/>
              <a:rect l="l" t="t" r="r" b="b"/>
              <a:pathLst>
                <a:path w="447675" h="379729">
                  <a:moveTo>
                    <a:pt x="447420" y="379379"/>
                  </a:moveTo>
                  <a:lnTo>
                    <a:pt x="0" y="0"/>
                  </a:lnTo>
                </a:path>
              </a:pathLst>
            </a:custGeom>
            <a:ln w="19049">
              <a:solidFill>
                <a:srgbClr val="EEBA95"/>
              </a:solidFill>
            </a:ln>
          </p:spPr>
          <p:txBody>
            <a:bodyPr wrap="square" lIns="0" tIns="0" rIns="0" bIns="0" rtlCol="0"/>
            <a:lstStyle/>
            <a:p>
              <a:endParaRPr/>
            </a:p>
          </p:txBody>
        </p:sp>
        <p:pic>
          <p:nvPicPr>
            <p:cNvPr id="52" name="object 52">
              <a:extLst>
                <a:ext uri="{FF2B5EF4-FFF2-40B4-BE49-F238E27FC236}">
                  <a16:creationId xmlns:a16="http://schemas.microsoft.com/office/drawing/2014/main" id="{77A45DA5-9360-D279-1C0F-2B8D0D17B71F}"/>
                </a:ext>
              </a:extLst>
            </p:cNvPr>
            <p:cNvPicPr/>
            <p:nvPr/>
          </p:nvPicPr>
          <p:blipFill>
            <a:blip r:embed="rId20" cstate="print"/>
            <a:stretch>
              <a:fillRect/>
            </a:stretch>
          </p:blipFill>
          <p:spPr>
            <a:xfrm>
              <a:off x="5898276" y="2886929"/>
              <a:ext cx="105337" cy="98959"/>
            </a:xfrm>
            <a:prstGeom prst="rect">
              <a:avLst/>
            </a:prstGeom>
          </p:spPr>
        </p:pic>
      </p:grpSp>
      <p:grpSp>
        <p:nvGrpSpPr>
          <p:cNvPr id="53" name="object 53">
            <a:extLst>
              <a:ext uri="{FF2B5EF4-FFF2-40B4-BE49-F238E27FC236}">
                <a16:creationId xmlns:a16="http://schemas.microsoft.com/office/drawing/2014/main" id="{25E15A8D-CFB7-03C3-7F3E-B1E0BC4334A7}"/>
              </a:ext>
            </a:extLst>
          </p:cNvPr>
          <p:cNvGrpSpPr/>
          <p:nvPr/>
        </p:nvGrpSpPr>
        <p:grpSpPr>
          <a:xfrm>
            <a:off x="11367705" y="5382476"/>
            <a:ext cx="646430" cy="857673"/>
            <a:chOff x="6583018" y="3156058"/>
            <a:chExt cx="646430" cy="643255"/>
          </a:xfrm>
        </p:grpSpPr>
        <p:sp>
          <p:nvSpPr>
            <p:cNvPr id="54" name="object 54">
              <a:extLst>
                <a:ext uri="{FF2B5EF4-FFF2-40B4-BE49-F238E27FC236}">
                  <a16:creationId xmlns:a16="http://schemas.microsoft.com/office/drawing/2014/main" id="{109CC0D0-288B-DE2B-65D0-D56DB85A5A3A}"/>
                </a:ext>
              </a:extLst>
            </p:cNvPr>
            <p:cNvSpPr/>
            <p:nvPr/>
          </p:nvSpPr>
          <p:spPr>
            <a:xfrm>
              <a:off x="6583018" y="3156058"/>
              <a:ext cx="646430" cy="643255"/>
            </a:xfrm>
            <a:custGeom>
              <a:avLst/>
              <a:gdLst/>
              <a:ahLst/>
              <a:cxnLst/>
              <a:rect l="l" t="t" r="r" b="b"/>
              <a:pathLst>
                <a:path w="646429" h="643254">
                  <a:moveTo>
                    <a:pt x="323099" y="643199"/>
                  </a:moveTo>
                  <a:lnTo>
                    <a:pt x="275354" y="639713"/>
                  </a:lnTo>
                  <a:lnTo>
                    <a:pt x="229784" y="629583"/>
                  </a:lnTo>
                  <a:lnTo>
                    <a:pt x="186889" y="613309"/>
                  </a:lnTo>
                  <a:lnTo>
                    <a:pt x="147168" y="591388"/>
                  </a:lnTo>
                  <a:lnTo>
                    <a:pt x="111122" y="564316"/>
                  </a:lnTo>
                  <a:lnTo>
                    <a:pt x="79251" y="532593"/>
                  </a:lnTo>
                  <a:lnTo>
                    <a:pt x="52053" y="496714"/>
                  </a:lnTo>
                  <a:lnTo>
                    <a:pt x="30029" y="457178"/>
                  </a:lnTo>
                  <a:lnTo>
                    <a:pt x="13679" y="414482"/>
                  </a:lnTo>
                  <a:lnTo>
                    <a:pt x="3503" y="369123"/>
                  </a:lnTo>
                  <a:lnTo>
                    <a:pt x="0" y="321599"/>
                  </a:lnTo>
                  <a:lnTo>
                    <a:pt x="3503" y="274076"/>
                  </a:lnTo>
                  <a:lnTo>
                    <a:pt x="13679" y="228717"/>
                  </a:lnTo>
                  <a:lnTo>
                    <a:pt x="30029" y="186021"/>
                  </a:lnTo>
                  <a:lnTo>
                    <a:pt x="52053" y="146485"/>
                  </a:lnTo>
                  <a:lnTo>
                    <a:pt x="79251" y="110606"/>
                  </a:lnTo>
                  <a:lnTo>
                    <a:pt x="111122" y="78883"/>
                  </a:lnTo>
                  <a:lnTo>
                    <a:pt x="147168" y="51811"/>
                  </a:lnTo>
                  <a:lnTo>
                    <a:pt x="186889" y="29890"/>
                  </a:lnTo>
                  <a:lnTo>
                    <a:pt x="229784" y="13616"/>
                  </a:lnTo>
                  <a:lnTo>
                    <a:pt x="275354" y="3486"/>
                  </a:lnTo>
                  <a:lnTo>
                    <a:pt x="323099" y="0"/>
                  </a:lnTo>
                  <a:lnTo>
                    <a:pt x="373949" y="4006"/>
                  </a:lnTo>
                  <a:lnTo>
                    <a:pt x="423088" y="15786"/>
                  </a:lnTo>
                  <a:lnTo>
                    <a:pt x="469649" y="34983"/>
                  </a:lnTo>
                  <a:lnTo>
                    <a:pt x="512764" y="61238"/>
                  </a:lnTo>
                  <a:lnTo>
                    <a:pt x="551566" y="94194"/>
                  </a:lnTo>
                  <a:lnTo>
                    <a:pt x="584675" y="132816"/>
                  </a:lnTo>
                  <a:lnTo>
                    <a:pt x="611053" y="175731"/>
                  </a:lnTo>
                  <a:lnTo>
                    <a:pt x="630339" y="222076"/>
                  </a:lnTo>
                  <a:lnTo>
                    <a:pt x="642175" y="270986"/>
                  </a:lnTo>
                  <a:lnTo>
                    <a:pt x="646199" y="321599"/>
                  </a:lnTo>
                  <a:lnTo>
                    <a:pt x="642696" y="369123"/>
                  </a:lnTo>
                  <a:lnTo>
                    <a:pt x="632520" y="414482"/>
                  </a:lnTo>
                  <a:lnTo>
                    <a:pt x="616170" y="457178"/>
                  </a:lnTo>
                  <a:lnTo>
                    <a:pt x="594146" y="496714"/>
                  </a:lnTo>
                  <a:lnTo>
                    <a:pt x="566949" y="532593"/>
                  </a:lnTo>
                  <a:lnTo>
                    <a:pt x="535077" y="564316"/>
                  </a:lnTo>
                  <a:lnTo>
                    <a:pt x="499031" y="591388"/>
                  </a:lnTo>
                  <a:lnTo>
                    <a:pt x="459311" y="613309"/>
                  </a:lnTo>
                  <a:lnTo>
                    <a:pt x="416415" y="629583"/>
                  </a:lnTo>
                  <a:lnTo>
                    <a:pt x="370845" y="639713"/>
                  </a:lnTo>
                  <a:lnTo>
                    <a:pt x="323099" y="643199"/>
                  </a:lnTo>
                  <a:close/>
                </a:path>
              </a:pathLst>
            </a:custGeom>
            <a:solidFill>
              <a:srgbClr val="F6D8C1"/>
            </a:solidFill>
          </p:spPr>
          <p:txBody>
            <a:bodyPr wrap="square" lIns="0" tIns="0" rIns="0" bIns="0" rtlCol="0"/>
            <a:lstStyle/>
            <a:p>
              <a:endParaRPr/>
            </a:p>
          </p:txBody>
        </p:sp>
        <p:pic>
          <p:nvPicPr>
            <p:cNvPr id="55" name="object 55">
              <a:extLst>
                <a:ext uri="{FF2B5EF4-FFF2-40B4-BE49-F238E27FC236}">
                  <a16:creationId xmlns:a16="http://schemas.microsoft.com/office/drawing/2014/main" id="{C19C6971-73CB-92BA-E689-9E75A0C1FCB4}"/>
                </a:ext>
              </a:extLst>
            </p:cNvPr>
            <p:cNvPicPr/>
            <p:nvPr/>
          </p:nvPicPr>
          <p:blipFill>
            <a:blip r:embed="rId16" cstate="print"/>
            <a:stretch>
              <a:fillRect/>
            </a:stretch>
          </p:blipFill>
          <p:spPr>
            <a:xfrm>
              <a:off x="6746824" y="3307193"/>
              <a:ext cx="142977" cy="100865"/>
            </a:xfrm>
            <a:prstGeom prst="rect">
              <a:avLst/>
            </a:prstGeom>
          </p:spPr>
        </p:pic>
        <p:pic>
          <p:nvPicPr>
            <p:cNvPr id="56" name="object 56">
              <a:extLst>
                <a:ext uri="{FF2B5EF4-FFF2-40B4-BE49-F238E27FC236}">
                  <a16:creationId xmlns:a16="http://schemas.microsoft.com/office/drawing/2014/main" id="{FE85A051-9848-8D94-8C3E-FD4406D77CB2}"/>
                </a:ext>
              </a:extLst>
            </p:cNvPr>
            <p:cNvPicPr/>
            <p:nvPr/>
          </p:nvPicPr>
          <p:blipFill>
            <a:blip r:embed="rId17" cstate="print"/>
            <a:stretch>
              <a:fillRect/>
            </a:stretch>
          </p:blipFill>
          <p:spPr>
            <a:xfrm>
              <a:off x="6746824" y="3450593"/>
              <a:ext cx="142977" cy="71435"/>
            </a:xfrm>
            <a:prstGeom prst="rect">
              <a:avLst/>
            </a:prstGeom>
          </p:spPr>
        </p:pic>
        <p:pic>
          <p:nvPicPr>
            <p:cNvPr id="57" name="object 57">
              <a:extLst>
                <a:ext uri="{FF2B5EF4-FFF2-40B4-BE49-F238E27FC236}">
                  <a16:creationId xmlns:a16="http://schemas.microsoft.com/office/drawing/2014/main" id="{DE338B31-91C2-A540-FEAA-52BDA98F55FB}"/>
                </a:ext>
              </a:extLst>
            </p:cNvPr>
            <p:cNvPicPr/>
            <p:nvPr/>
          </p:nvPicPr>
          <p:blipFill>
            <a:blip r:embed="rId18" cstate="print"/>
            <a:stretch>
              <a:fillRect/>
            </a:stretch>
          </p:blipFill>
          <p:spPr>
            <a:xfrm>
              <a:off x="6954730" y="3403293"/>
              <a:ext cx="142977" cy="71479"/>
            </a:xfrm>
            <a:prstGeom prst="rect">
              <a:avLst/>
            </a:prstGeom>
          </p:spPr>
        </p:pic>
        <p:sp>
          <p:nvSpPr>
            <p:cNvPr id="58" name="object 58">
              <a:extLst>
                <a:ext uri="{FF2B5EF4-FFF2-40B4-BE49-F238E27FC236}">
                  <a16:creationId xmlns:a16="http://schemas.microsoft.com/office/drawing/2014/main" id="{191C645C-0C15-B6E4-86A6-2CCD722FD6AE}"/>
                </a:ext>
              </a:extLst>
            </p:cNvPr>
            <p:cNvSpPr/>
            <p:nvPr/>
          </p:nvSpPr>
          <p:spPr>
            <a:xfrm>
              <a:off x="6941615" y="3290667"/>
              <a:ext cx="143510" cy="62865"/>
            </a:xfrm>
            <a:custGeom>
              <a:avLst/>
              <a:gdLst/>
              <a:ahLst/>
              <a:cxnLst/>
              <a:rect l="l" t="t" r="r" b="b"/>
              <a:pathLst>
                <a:path w="143509" h="62864">
                  <a:moveTo>
                    <a:pt x="139830" y="62477"/>
                  </a:moveTo>
                  <a:lnTo>
                    <a:pt x="3191" y="62477"/>
                  </a:lnTo>
                  <a:lnTo>
                    <a:pt x="0" y="59344"/>
                  </a:lnTo>
                  <a:lnTo>
                    <a:pt x="0" y="3662"/>
                  </a:lnTo>
                  <a:lnTo>
                    <a:pt x="3191" y="485"/>
                  </a:lnTo>
                  <a:lnTo>
                    <a:pt x="7401" y="0"/>
                  </a:lnTo>
                  <a:lnTo>
                    <a:pt x="139830" y="0"/>
                  </a:lnTo>
                  <a:lnTo>
                    <a:pt x="143021" y="3662"/>
                  </a:lnTo>
                  <a:lnTo>
                    <a:pt x="143021" y="14692"/>
                  </a:lnTo>
                  <a:lnTo>
                    <a:pt x="14758" y="14692"/>
                  </a:lnTo>
                  <a:lnTo>
                    <a:pt x="14758" y="48314"/>
                  </a:lnTo>
                  <a:lnTo>
                    <a:pt x="143021" y="48314"/>
                  </a:lnTo>
                  <a:lnTo>
                    <a:pt x="143021" y="59344"/>
                  </a:lnTo>
                  <a:lnTo>
                    <a:pt x="139830" y="62477"/>
                  </a:lnTo>
                  <a:close/>
                </a:path>
                <a:path w="143509" h="62864">
                  <a:moveTo>
                    <a:pt x="143021" y="48314"/>
                  </a:moveTo>
                  <a:lnTo>
                    <a:pt x="128750" y="48314"/>
                  </a:lnTo>
                  <a:lnTo>
                    <a:pt x="128750" y="14692"/>
                  </a:lnTo>
                  <a:lnTo>
                    <a:pt x="143021" y="14692"/>
                  </a:lnTo>
                  <a:lnTo>
                    <a:pt x="143021" y="48314"/>
                  </a:lnTo>
                  <a:close/>
                </a:path>
              </a:pathLst>
            </a:custGeom>
            <a:solidFill>
              <a:srgbClr val="254C6C"/>
            </a:solidFill>
          </p:spPr>
          <p:txBody>
            <a:bodyPr wrap="square" lIns="0" tIns="0" rIns="0" bIns="0" rtlCol="0"/>
            <a:lstStyle/>
            <a:p>
              <a:endParaRPr/>
            </a:p>
          </p:txBody>
        </p:sp>
      </p:grpSp>
      <p:sp>
        <p:nvSpPr>
          <p:cNvPr id="59" name="object 59">
            <a:extLst>
              <a:ext uri="{FF2B5EF4-FFF2-40B4-BE49-F238E27FC236}">
                <a16:creationId xmlns:a16="http://schemas.microsoft.com/office/drawing/2014/main" id="{BE8F47F5-75A0-776A-D828-38E434301086}"/>
              </a:ext>
            </a:extLst>
          </p:cNvPr>
          <p:cNvSpPr txBox="1"/>
          <p:nvPr/>
        </p:nvSpPr>
        <p:spPr>
          <a:xfrm>
            <a:off x="11458471" y="4000121"/>
            <a:ext cx="404495" cy="320601"/>
          </a:xfrm>
          <a:prstGeom prst="rect">
            <a:avLst/>
          </a:prstGeom>
        </p:spPr>
        <p:txBody>
          <a:bodyPr vert="horz" wrap="square" lIns="0" tIns="12700" rIns="0" bIns="0" rtlCol="0">
            <a:spAutoFit/>
          </a:bodyPr>
          <a:lstStyle/>
          <a:p>
            <a:pPr marL="48895" marR="5080" indent="-36830">
              <a:lnSpc>
                <a:spcPct val="100000"/>
              </a:lnSpc>
              <a:spcBef>
                <a:spcPts val="100"/>
              </a:spcBef>
            </a:pPr>
            <a:r>
              <a:rPr sz="1000" spc="10" dirty="0">
                <a:solidFill>
                  <a:srgbClr val="254C6C"/>
                </a:solidFill>
                <a:latin typeface="Microsoft Sans Serif"/>
                <a:cs typeface="Microsoft Sans Serif"/>
              </a:rPr>
              <a:t>similar  </a:t>
            </a:r>
            <a:r>
              <a:rPr sz="1000" spc="-10" dirty="0">
                <a:solidFill>
                  <a:srgbClr val="254C6C"/>
                </a:solidFill>
                <a:latin typeface="Microsoft Sans Serif"/>
                <a:cs typeface="Microsoft Sans Serif"/>
              </a:rPr>
              <a:t>users</a:t>
            </a:r>
            <a:endParaRPr sz="1000" dirty="0">
              <a:latin typeface="Microsoft Sans Serif"/>
              <a:cs typeface="Microsoft Sans Serif"/>
            </a:endParaRPr>
          </a:p>
        </p:txBody>
      </p:sp>
      <p:grpSp>
        <p:nvGrpSpPr>
          <p:cNvPr id="60" name="object 60">
            <a:extLst>
              <a:ext uri="{FF2B5EF4-FFF2-40B4-BE49-F238E27FC236}">
                <a16:creationId xmlns:a16="http://schemas.microsoft.com/office/drawing/2014/main" id="{C2361867-7361-94FD-7C67-DE15A55A0467}"/>
              </a:ext>
            </a:extLst>
          </p:cNvPr>
          <p:cNvGrpSpPr/>
          <p:nvPr/>
        </p:nvGrpSpPr>
        <p:grpSpPr>
          <a:xfrm>
            <a:off x="11216485" y="4383469"/>
            <a:ext cx="948690" cy="110067"/>
            <a:chOff x="6439484" y="2425376"/>
            <a:chExt cx="948690" cy="82550"/>
          </a:xfrm>
        </p:grpSpPr>
        <p:sp>
          <p:nvSpPr>
            <p:cNvPr id="61" name="object 61">
              <a:extLst>
                <a:ext uri="{FF2B5EF4-FFF2-40B4-BE49-F238E27FC236}">
                  <a16:creationId xmlns:a16="http://schemas.microsoft.com/office/drawing/2014/main" id="{24E8952F-C746-25E9-82C8-B85F7CF75FE9}"/>
                </a:ext>
              </a:extLst>
            </p:cNvPr>
            <p:cNvSpPr/>
            <p:nvPr/>
          </p:nvSpPr>
          <p:spPr>
            <a:xfrm>
              <a:off x="6535459" y="2466367"/>
              <a:ext cx="756920" cy="0"/>
            </a:xfrm>
            <a:custGeom>
              <a:avLst/>
              <a:gdLst/>
              <a:ahLst/>
              <a:cxnLst/>
              <a:rect l="l" t="t" r="r" b="b"/>
              <a:pathLst>
                <a:path w="756920">
                  <a:moveTo>
                    <a:pt x="0" y="0"/>
                  </a:moveTo>
                  <a:lnTo>
                    <a:pt x="756299" y="0"/>
                  </a:lnTo>
                </a:path>
              </a:pathLst>
            </a:custGeom>
            <a:ln w="19049">
              <a:solidFill>
                <a:srgbClr val="EEBA95"/>
              </a:solidFill>
            </a:ln>
          </p:spPr>
          <p:txBody>
            <a:bodyPr wrap="square" lIns="0" tIns="0" rIns="0" bIns="0" rtlCol="0"/>
            <a:lstStyle/>
            <a:p>
              <a:endParaRPr/>
            </a:p>
          </p:txBody>
        </p:sp>
        <p:pic>
          <p:nvPicPr>
            <p:cNvPr id="62" name="object 62">
              <a:extLst>
                <a:ext uri="{FF2B5EF4-FFF2-40B4-BE49-F238E27FC236}">
                  <a16:creationId xmlns:a16="http://schemas.microsoft.com/office/drawing/2014/main" id="{04D0D1E1-B1B3-C9CE-6B3C-D2C5A6768541}"/>
                </a:ext>
              </a:extLst>
            </p:cNvPr>
            <p:cNvPicPr/>
            <p:nvPr/>
          </p:nvPicPr>
          <p:blipFill>
            <a:blip r:embed="rId21" cstate="print"/>
            <a:stretch>
              <a:fillRect/>
            </a:stretch>
          </p:blipFill>
          <p:spPr>
            <a:xfrm>
              <a:off x="6439484" y="2425376"/>
              <a:ext cx="105500" cy="81980"/>
            </a:xfrm>
            <a:prstGeom prst="rect">
              <a:avLst/>
            </a:prstGeom>
          </p:spPr>
        </p:pic>
        <p:pic>
          <p:nvPicPr>
            <p:cNvPr id="63" name="object 63">
              <a:extLst>
                <a:ext uri="{FF2B5EF4-FFF2-40B4-BE49-F238E27FC236}">
                  <a16:creationId xmlns:a16="http://schemas.microsoft.com/office/drawing/2014/main" id="{63AEFA0F-DC71-39F6-AE14-CA57E35D40AA}"/>
                </a:ext>
              </a:extLst>
            </p:cNvPr>
            <p:cNvPicPr/>
            <p:nvPr/>
          </p:nvPicPr>
          <p:blipFill>
            <a:blip r:embed="rId22" cstate="print"/>
            <a:stretch>
              <a:fillRect/>
            </a:stretch>
          </p:blipFill>
          <p:spPr>
            <a:xfrm>
              <a:off x="7282234" y="2425376"/>
              <a:ext cx="105500" cy="81980"/>
            </a:xfrm>
            <a:prstGeom prst="rect">
              <a:avLst/>
            </a:prstGeom>
          </p:spPr>
        </p:pic>
      </p:grpSp>
      <p:grpSp>
        <p:nvGrpSpPr>
          <p:cNvPr id="64" name="object 64">
            <a:extLst>
              <a:ext uri="{FF2B5EF4-FFF2-40B4-BE49-F238E27FC236}">
                <a16:creationId xmlns:a16="http://schemas.microsoft.com/office/drawing/2014/main" id="{2182EAF9-A511-7D80-BC17-BDE6129343A4}"/>
              </a:ext>
            </a:extLst>
          </p:cNvPr>
          <p:cNvGrpSpPr/>
          <p:nvPr/>
        </p:nvGrpSpPr>
        <p:grpSpPr>
          <a:xfrm>
            <a:off x="12293450" y="3221798"/>
            <a:ext cx="370205" cy="368300"/>
            <a:chOff x="7532820" y="1707707"/>
            <a:chExt cx="370205" cy="276225"/>
          </a:xfrm>
        </p:grpSpPr>
        <p:sp>
          <p:nvSpPr>
            <p:cNvPr id="65" name="object 65">
              <a:extLst>
                <a:ext uri="{FF2B5EF4-FFF2-40B4-BE49-F238E27FC236}">
                  <a16:creationId xmlns:a16="http://schemas.microsoft.com/office/drawing/2014/main" id="{B157D18F-35DD-DC21-7569-EF2D72C0300D}"/>
                </a:ext>
              </a:extLst>
            </p:cNvPr>
            <p:cNvSpPr/>
            <p:nvPr/>
          </p:nvSpPr>
          <p:spPr>
            <a:xfrm>
              <a:off x="7612094" y="1768310"/>
              <a:ext cx="281305" cy="206375"/>
            </a:xfrm>
            <a:custGeom>
              <a:avLst/>
              <a:gdLst/>
              <a:ahLst/>
              <a:cxnLst/>
              <a:rect l="l" t="t" r="r" b="b"/>
              <a:pathLst>
                <a:path w="281304" h="206375">
                  <a:moveTo>
                    <a:pt x="280982" y="205768"/>
                  </a:moveTo>
                  <a:lnTo>
                    <a:pt x="0" y="0"/>
                  </a:lnTo>
                </a:path>
              </a:pathLst>
            </a:custGeom>
            <a:ln w="19049">
              <a:solidFill>
                <a:srgbClr val="EEBA95"/>
              </a:solidFill>
            </a:ln>
          </p:spPr>
          <p:txBody>
            <a:bodyPr wrap="square" lIns="0" tIns="0" rIns="0" bIns="0" rtlCol="0"/>
            <a:lstStyle/>
            <a:p>
              <a:endParaRPr/>
            </a:p>
          </p:txBody>
        </p:sp>
        <p:pic>
          <p:nvPicPr>
            <p:cNvPr id="66" name="object 66">
              <a:extLst>
                <a:ext uri="{FF2B5EF4-FFF2-40B4-BE49-F238E27FC236}">
                  <a16:creationId xmlns:a16="http://schemas.microsoft.com/office/drawing/2014/main" id="{0AFC3426-472A-2C64-58FE-2578D20F5A3E}"/>
                </a:ext>
              </a:extLst>
            </p:cNvPr>
            <p:cNvPicPr/>
            <p:nvPr/>
          </p:nvPicPr>
          <p:blipFill>
            <a:blip r:embed="rId23" cstate="print"/>
            <a:stretch>
              <a:fillRect/>
            </a:stretch>
          </p:blipFill>
          <p:spPr>
            <a:xfrm>
              <a:off x="7532820" y="1707707"/>
              <a:ext cx="107388" cy="95513"/>
            </a:xfrm>
            <a:prstGeom prst="rect">
              <a:avLst/>
            </a:prstGeom>
          </p:spPr>
        </p:pic>
      </p:grpSp>
      <p:grpSp>
        <p:nvGrpSpPr>
          <p:cNvPr id="67" name="object 67">
            <a:extLst>
              <a:ext uri="{FF2B5EF4-FFF2-40B4-BE49-F238E27FC236}">
                <a16:creationId xmlns:a16="http://schemas.microsoft.com/office/drawing/2014/main" id="{E412233F-A251-FFB4-ACF0-C4532D102482}"/>
              </a:ext>
            </a:extLst>
          </p:cNvPr>
          <p:cNvGrpSpPr/>
          <p:nvPr/>
        </p:nvGrpSpPr>
        <p:grpSpPr>
          <a:xfrm>
            <a:off x="12212170" y="5371271"/>
            <a:ext cx="532765" cy="606212"/>
            <a:chOff x="7410365" y="2878471"/>
            <a:chExt cx="532765" cy="454659"/>
          </a:xfrm>
        </p:grpSpPr>
        <p:sp>
          <p:nvSpPr>
            <p:cNvPr id="68" name="object 68">
              <a:extLst>
                <a:ext uri="{FF2B5EF4-FFF2-40B4-BE49-F238E27FC236}">
                  <a16:creationId xmlns:a16="http://schemas.microsoft.com/office/drawing/2014/main" id="{56314E7E-3976-014C-4F6C-8A3168554EAF}"/>
                </a:ext>
              </a:extLst>
            </p:cNvPr>
            <p:cNvSpPr/>
            <p:nvPr/>
          </p:nvSpPr>
          <p:spPr>
            <a:xfrm>
              <a:off x="7485828" y="2887996"/>
              <a:ext cx="447675" cy="379730"/>
            </a:xfrm>
            <a:custGeom>
              <a:avLst/>
              <a:gdLst/>
              <a:ahLst/>
              <a:cxnLst/>
              <a:rect l="l" t="t" r="r" b="b"/>
              <a:pathLst>
                <a:path w="447675" h="379729">
                  <a:moveTo>
                    <a:pt x="447421" y="0"/>
                  </a:moveTo>
                  <a:lnTo>
                    <a:pt x="0" y="379378"/>
                  </a:lnTo>
                </a:path>
              </a:pathLst>
            </a:custGeom>
            <a:ln w="19049">
              <a:solidFill>
                <a:srgbClr val="EEBA95"/>
              </a:solidFill>
            </a:ln>
          </p:spPr>
          <p:txBody>
            <a:bodyPr wrap="square" lIns="0" tIns="0" rIns="0" bIns="0" rtlCol="0"/>
            <a:lstStyle/>
            <a:p>
              <a:endParaRPr/>
            </a:p>
          </p:txBody>
        </p:sp>
        <p:pic>
          <p:nvPicPr>
            <p:cNvPr id="69" name="object 69">
              <a:extLst>
                <a:ext uri="{FF2B5EF4-FFF2-40B4-BE49-F238E27FC236}">
                  <a16:creationId xmlns:a16="http://schemas.microsoft.com/office/drawing/2014/main" id="{F3B5C3C1-9F96-5F17-850A-D11BE4EED990}"/>
                </a:ext>
              </a:extLst>
            </p:cNvPr>
            <p:cNvPicPr/>
            <p:nvPr/>
          </p:nvPicPr>
          <p:blipFill>
            <a:blip r:embed="rId24" cstate="print"/>
            <a:stretch>
              <a:fillRect/>
            </a:stretch>
          </p:blipFill>
          <p:spPr>
            <a:xfrm>
              <a:off x="7410365" y="3233851"/>
              <a:ext cx="105337" cy="98959"/>
            </a:xfrm>
            <a:prstGeom prst="rect">
              <a:avLst/>
            </a:prstGeom>
          </p:spPr>
        </p:pic>
      </p:grpSp>
      <p:sp>
        <p:nvSpPr>
          <p:cNvPr id="70" name="object 70">
            <a:extLst>
              <a:ext uri="{FF2B5EF4-FFF2-40B4-BE49-F238E27FC236}">
                <a16:creationId xmlns:a16="http://schemas.microsoft.com/office/drawing/2014/main" id="{238D1D92-FD81-5708-1454-C2824BF69376}"/>
              </a:ext>
            </a:extLst>
          </p:cNvPr>
          <p:cNvSpPr txBox="1"/>
          <p:nvPr/>
        </p:nvSpPr>
        <p:spPr>
          <a:xfrm>
            <a:off x="12478553" y="5080761"/>
            <a:ext cx="685165"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254C6C"/>
                </a:solidFill>
                <a:latin typeface="Microsoft Sans Serif"/>
                <a:cs typeface="Microsoft Sans Serif"/>
              </a:rPr>
              <a:t>liked</a:t>
            </a:r>
            <a:r>
              <a:rPr sz="1000" spc="-45" dirty="0">
                <a:solidFill>
                  <a:srgbClr val="254C6C"/>
                </a:solidFill>
                <a:latin typeface="Microsoft Sans Serif"/>
                <a:cs typeface="Microsoft Sans Serif"/>
              </a:rPr>
              <a:t> </a:t>
            </a:r>
            <a:r>
              <a:rPr sz="1000" spc="15" dirty="0">
                <a:solidFill>
                  <a:srgbClr val="254C6C"/>
                </a:solidFill>
                <a:latin typeface="Microsoft Sans Serif"/>
                <a:cs typeface="Microsoft Sans Serif"/>
              </a:rPr>
              <a:t>by</a:t>
            </a:r>
            <a:r>
              <a:rPr sz="1000" spc="-40" dirty="0">
                <a:solidFill>
                  <a:srgbClr val="254C6C"/>
                </a:solidFill>
                <a:latin typeface="Microsoft Sans Serif"/>
                <a:cs typeface="Microsoft Sans Serif"/>
              </a:rPr>
              <a:t> </a:t>
            </a:r>
            <a:r>
              <a:rPr sz="1000" dirty="0">
                <a:solidFill>
                  <a:srgbClr val="254C6C"/>
                </a:solidFill>
                <a:latin typeface="Microsoft Sans Serif"/>
                <a:cs typeface="Microsoft Sans Serif"/>
              </a:rPr>
              <a:t>her</a:t>
            </a:r>
            <a:endParaRPr sz="1000" dirty="0">
              <a:latin typeface="Microsoft Sans Serif"/>
              <a:cs typeface="Microsoft Sans Serif"/>
            </a:endParaRPr>
          </a:p>
        </p:txBody>
      </p:sp>
      <p:sp>
        <p:nvSpPr>
          <p:cNvPr id="71" name="object 71">
            <a:extLst>
              <a:ext uri="{FF2B5EF4-FFF2-40B4-BE49-F238E27FC236}">
                <a16:creationId xmlns:a16="http://schemas.microsoft.com/office/drawing/2014/main" id="{96FB294D-503D-FA74-FDED-AD6E49B33B86}"/>
              </a:ext>
            </a:extLst>
          </p:cNvPr>
          <p:cNvSpPr txBox="1"/>
          <p:nvPr/>
        </p:nvSpPr>
        <p:spPr>
          <a:xfrm>
            <a:off x="11198839" y="3170767"/>
            <a:ext cx="744855" cy="320601"/>
          </a:xfrm>
          <a:prstGeom prst="rect">
            <a:avLst/>
          </a:prstGeom>
        </p:spPr>
        <p:txBody>
          <a:bodyPr vert="horz" wrap="square" lIns="0" tIns="12700" rIns="0" bIns="0" rtlCol="0">
            <a:spAutoFit/>
          </a:bodyPr>
          <a:lstStyle/>
          <a:p>
            <a:pPr marL="219075" marR="5080" indent="-207010">
              <a:lnSpc>
                <a:spcPct val="100000"/>
              </a:lnSpc>
              <a:spcBef>
                <a:spcPts val="100"/>
              </a:spcBef>
            </a:pPr>
            <a:r>
              <a:rPr sz="1000" spc="-5" dirty="0">
                <a:solidFill>
                  <a:srgbClr val="254C6C"/>
                </a:solidFill>
                <a:latin typeface="Microsoft Sans Serif"/>
                <a:cs typeface="Microsoft Sans Serif"/>
              </a:rPr>
              <a:t>read</a:t>
            </a:r>
            <a:r>
              <a:rPr sz="1000" spc="-50" dirty="0">
                <a:solidFill>
                  <a:srgbClr val="254C6C"/>
                </a:solidFill>
                <a:latin typeface="Microsoft Sans Serif"/>
                <a:cs typeface="Microsoft Sans Serif"/>
              </a:rPr>
              <a:t> </a:t>
            </a:r>
            <a:r>
              <a:rPr sz="1000" spc="15" dirty="0">
                <a:solidFill>
                  <a:srgbClr val="254C6C"/>
                </a:solidFill>
                <a:latin typeface="Microsoft Sans Serif"/>
                <a:cs typeface="Microsoft Sans Serif"/>
              </a:rPr>
              <a:t>by</a:t>
            </a:r>
            <a:r>
              <a:rPr sz="1000" spc="-45" dirty="0">
                <a:solidFill>
                  <a:srgbClr val="254C6C"/>
                </a:solidFill>
                <a:latin typeface="Microsoft Sans Serif"/>
                <a:cs typeface="Microsoft Sans Serif"/>
              </a:rPr>
              <a:t> </a:t>
            </a:r>
            <a:r>
              <a:rPr sz="1000" spc="25" dirty="0">
                <a:solidFill>
                  <a:srgbClr val="254C6C"/>
                </a:solidFill>
                <a:latin typeface="Microsoft Sans Serif"/>
                <a:cs typeface="Microsoft Sans Serif"/>
              </a:rPr>
              <a:t>both </a:t>
            </a:r>
            <a:r>
              <a:rPr sz="1000" spc="-250" dirty="0">
                <a:solidFill>
                  <a:srgbClr val="254C6C"/>
                </a:solidFill>
                <a:latin typeface="Microsoft Sans Serif"/>
                <a:cs typeface="Microsoft Sans Serif"/>
              </a:rPr>
              <a:t> </a:t>
            </a:r>
            <a:r>
              <a:rPr sz="1000" spc="-10" dirty="0">
                <a:solidFill>
                  <a:srgbClr val="254C6C"/>
                </a:solidFill>
                <a:latin typeface="Microsoft Sans Serif"/>
                <a:cs typeface="Microsoft Sans Serif"/>
              </a:rPr>
              <a:t>users</a:t>
            </a:r>
            <a:endParaRPr sz="1000" dirty="0">
              <a:latin typeface="Microsoft Sans Serif"/>
              <a:cs typeface="Microsoft Sans Serif"/>
            </a:endParaRPr>
          </a:p>
        </p:txBody>
      </p:sp>
      <p:sp>
        <p:nvSpPr>
          <p:cNvPr id="72" name="object 72">
            <a:extLst>
              <a:ext uri="{FF2B5EF4-FFF2-40B4-BE49-F238E27FC236}">
                <a16:creationId xmlns:a16="http://schemas.microsoft.com/office/drawing/2014/main" id="{088A9B65-4DF6-4092-8B39-034CD3CB29F6}"/>
              </a:ext>
            </a:extLst>
          </p:cNvPr>
          <p:cNvSpPr txBox="1"/>
          <p:nvPr/>
        </p:nvSpPr>
        <p:spPr>
          <a:xfrm>
            <a:off x="2293885" y="5667544"/>
            <a:ext cx="3872574" cy="900246"/>
          </a:xfrm>
          <a:prstGeom prst="rect">
            <a:avLst/>
          </a:prstGeom>
        </p:spPr>
        <p:txBody>
          <a:bodyPr vert="horz" wrap="square" lIns="0" tIns="12700" rIns="0" bIns="0" rtlCol="0">
            <a:spAutoFit/>
          </a:bodyPr>
          <a:lstStyle/>
          <a:p>
            <a:pPr marL="12700" marR="1183640">
              <a:lnSpc>
                <a:spcPct val="100000"/>
              </a:lnSpc>
              <a:spcBef>
                <a:spcPts val="100"/>
              </a:spcBef>
            </a:pPr>
            <a:endParaRPr lang="en-US" sz="1400" spc="-10" dirty="0">
              <a:solidFill>
                <a:srgbClr val="EEBA95"/>
              </a:solidFill>
              <a:latin typeface="p22-mackinac-pro"/>
              <a:cs typeface="Microsoft Sans Serif"/>
            </a:endParaRPr>
          </a:p>
          <a:p>
            <a:pPr marL="12700" marR="1183640">
              <a:lnSpc>
                <a:spcPct val="100000"/>
              </a:lnSpc>
              <a:spcBef>
                <a:spcPts val="100"/>
              </a:spcBef>
            </a:pPr>
            <a:r>
              <a:rPr sz="1400" spc="-10" dirty="0">
                <a:solidFill>
                  <a:srgbClr val="EEBA95"/>
                </a:solidFill>
                <a:latin typeface="p22-mackinac-pro"/>
                <a:cs typeface="Microsoft Sans Serif"/>
              </a:rPr>
              <a:t>Measure</a:t>
            </a:r>
            <a:r>
              <a:rPr sz="1400" spc="-30" dirty="0">
                <a:solidFill>
                  <a:srgbClr val="EEBA95"/>
                </a:solidFill>
                <a:latin typeface="p22-mackinac-pro"/>
                <a:cs typeface="Microsoft Sans Serif"/>
              </a:rPr>
              <a:t> </a:t>
            </a:r>
            <a:r>
              <a:rPr sz="1400" spc="20" dirty="0">
                <a:solidFill>
                  <a:srgbClr val="EEBA95"/>
                </a:solidFill>
                <a:latin typeface="p22-mackinac-pro"/>
                <a:cs typeface="Microsoft Sans Serif"/>
              </a:rPr>
              <a:t>similarity</a:t>
            </a:r>
            <a:r>
              <a:rPr sz="1400" spc="-25" dirty="0">
                <a:solidFill>
                  <a:srgbClr val="EEBA95"/>
                </a:solidFill>
                <a:latin typeface="p22-mackinac-pro"/>
                <a:cs typeface="Microsoft Sans Serif"/>
              </a:rPr>
              <a:t> </a:t>
            </a:r>
            <a:r>
              <a:rPr sz="1400" spc="25" dirty="0">
                <a:solidFill>
                  <a:srgbClr val="EEBA95"/>
                </a:solidFill>
                <a:latin typeface="p22-mackinac-pro"/>
                <a:cs typeface="Microsoft Sans Serif"/>
              </a:rPr>
              <a:t>between</a:t>
            </a:r>
            <a:r>
              <a:rPr sz="1400" spc="-25" dirty="0">
                <a:solidFill>
                  <a:srgbClr val="EEBA95"/>
                </a:solidFill>
                <a:latin typeface="p22-mackinac-pro"/>
                <a:cs typeface="Microsoft Sans Serif"/>
              </a:rPr>
              <a:t> </a:t>
            </a:r>
            <a:r>
              <a:rPr sz="1400" spc="-5" dirty="0">
                <a:solidFill>
                  <a:srgbClr val="EEBA95"/>
                </a:solidFill>
                <a:latin typeface="p22-mackinac-pro"/>
                <a:cs typeface="Microsoft Sans Serif"/>
              </a:rPr>
              <a:t>books </a:t>
            </a:r>
            <a:endParaRPr lang="en-US" sz="1400" spc="-5" dirty="0">
              <a:solidFill>
                <a:srgbClr val="EEBA95"/>
              </a:solidFill>
              <a:latin typeface="p22-mackinac-pro"/>
              <a:cs typeface="Microsoft Sans Serif"/>
            </a:endParaRPr>
          </a:p>
          <a:p>
            <a:pPr marL="12700" marR="1183640">
              <a:lnSpc>
                <a:spcPct val="100000"/>
              </a:lnSpc>
              <a:spcBef>
                <a:spcPts val="100"/>
              </a:spcBef>
            </a:pPr>
            <a:r>
              <a:rPr sz="1400" spc="-10" dirty="0">
                <a:solidFill>
                  <a:srgbClr val="F3F3F3"/>
                </a:solidFill>
                <a:latin typeface="p22-mackinac-pro"/>
                <a:cs typeface="Microsoft Sans Serif"/>
              </a:rPr>
              <a:t>Example:</a:t>
            </a:r>
            <a:r>
              <a:rPr sz="1400" spc="-15" dirty="0">
                <a:solidFill>
                  <a:srgbClr val="F3F3F3"/>
                </a:solidFill>
                <a:latin typeface="p22-mackinac-pro"/>
                <a:cs typeface="Microsoft Sans Serif"/>
              </a:rPr>
              <a:t> </a:t>
            </a:r>
            <a:r>
              <a:rPr sz="1400" spc="-20" dirty="0">
                <a:solidFill>
                  <a:srgbClr val="F3F3F3"/>
                </a:solidFill>
                <a:latin typeface="p22-mackinac-pro"/>
                <a:cs typeface="Microsoft Sans Serif"/>
              </a:rPr>
              <a:t>cosine</a:t>
            </a:r>
            <a:r>
              <a:rPr sz="1400" spc="-15" dirty="0">
                <a:solidFill>
                  <a:srgbClr val="F3F3F3"/>
                </a:solidFill>
                <a:latin typeface="p22-mackinac-pro"/>
                <a:cs typeface="Microsoft Sans Serif"/>
              </a:rPr>
              <a:t> </a:t>
            </a:r>
            <a:r>
              <a:rPr sz="1400" spc="20" dirty="0">
                <a:solidFill>
                  <a:srgbClr val="F3F3F3"/>
                </a:solidFill>
                <a:latin typeface="p22-mackinac-pro"/>
                <a:cs typeface="Microsoft Sans Serif"/>
              </a:rPr>
              <a:t>similarity</a:t>
            </a:r>
            <a:endParaRPr sz="1400" dirty="0">
              <a:latin typeface="p22-mackinac-pro"/>
              <a:cs typeface="Microsoft Sans Serif"/>
            </a:endParaRPr>
          </a:p>
          <a:p>
            <a:pPr marL="12700">
              <a:lnSpc>
                <a:spcPct val="100000"/>
              </a:lnSpc>
              <a:tabLst>
                <a:tab pos="1264285" algn="l"/>
              </a:tabLst>
            </a:pPr>
            <a:r>
              <a:rPr sz="1400" spc="-30" dirty="0">
                <a:solidFill>
                  <a:srgbClr val="F3F3F3"/>
                </a:solidFill>
                <a:latin typeface="p22-mackinac-pro"/>
                <a:cs typeface="Microsoft Sans Serif"/>
              </a:rPr>
              <a:t>Process:</a:t>
            </a:r>
            <a:r>
              <a:rPr sz="1400" spc="-5" dirty="0">
                <a:solidFill>
                  <a:srgbClr val="F3F3F3"/>
                </a:solidFill>
                <a:latin typeface="p22-mackinac-pro"/>
                <a:cs typeface="Microsoft Sans Serif"/>
              </a:rPr>
              <a:t> </a:t>
            </a:r>
            <a:r>
              <a:rPr sz="1400" spc="-10" dirty="0">
                <a:solidFill>
                  <a:srgbClr val="F3F3F3"/>
                </a:solidFill>
                <a:latin typeface="p22-mackinac-pro"/>
                <a:cs typeface="Microsoft Sans Serif"/>
              </a:rPr>
              <a:t>Text</a:t>
            </a:r>
            <a:r>
              <a:rPr lang="en-US" sz="1400" spc="-10" dirty="0">
                <a:solidFill>
                  <a:srgbClr val="F3F3F3"/>
                </a:solidFill>
                <a:latin typeface="p22-mackinac-pro"/>
                <a:cs typeface="Microsoft Sans Serif"/>
              </a:rPr>
              <a:t> </a:t>
            </a:r>
            <a:r>
              <a:rPr sz="1400" spc="-5" dirty="0">
                <a:solidFill>
                  <a:srgbClr val="F3F3F3"/>
                </a:solidFill>
                <a:latin typeface="p22-mackinac-pro"/>
                <a:cs typeface="Microsoft Sans Serif"/>
              </a:rPr>
              <a:t>Vector</a:t>
            </a:r>
            <a:r>
              <a:rPr sz="1400" spc="-40" dirty="0">
                <a:solidFill>
                  <a:srgbClr val="F3F3F3"/>
                </a:solidFill>
                <a:latin typeface="p22-mackinac-pro"/>
                <a:cs typeface="Microsoft Sans Serif"/>
              </a:rPr>
              <a:t> </a:t>
            </a:r>
            <a:r>
              <a:rPr sz="1400" spc="5" dirty="0">
                <a:solidFill>
                  <a:srgbClr val="F3F3F3"/>
                </a:solidFill>
                <a:latin typeface="p22-mackinac-pro"/>
                <a:cs typeface="Microsoft Sans Serif"/>
              </a:rPr>
              <a:t>using</a:t>
            </a:r>
            <a:r>
              <a:rPr sz="1400" spc="-40" dirty="0">
                <a:solidFill>
                  <a:srgbClr val="F3F3F3"/>
                </a:solidFill>
                <a:latin typeface="p22-mackinac-pro"/>
                <a:cs typeface="Microsoft Sans Serif"/>
              </a:rPr>
              <a:t> </a:t>
            </a:r>
            <a:r>
              <a:rPr sz="1400" spc="-5" dirty="0">
                <a:solidFill>
                  <a:srgbClr val="F3F3F3"/>
                </a:solidFill>
                <a:latin typeface="p22-mackinac-pro"/>
                <a:cs typeface="Courier New"/>
              </a:rPr>
              <a:t>TfidfVectorizer</a:t>
            </a:r>
            <a:endParaRPr sz="1400" dirty="0">
              <a:latin typeface="p22-mackinac-pro"/>
              <a:cs typeface="Courier New"/>
            </a:endParaRPr>
          </a:p>
        </p:txBody>
      </p:sp>
      <p:sp>
        <p:nvSpPr>
          <p:cNvPr id="74" name="object 74">
            <a:extLst>
              <a:ext uri="{FF2B5EF4-FFF2-40B4-BE49-F238E27FC236}">
                <a16:creationId xmlns:a16="http://schemas.microsoft.com/office/drawing/2014/main" id="{4F473AF9-5140-5506-714B-F7088F848EC9}"/>
              </a:ext>
            </a:extLst>
          </p:cNvPr>
          <p:cNvSpPr txBox="1"/>
          <p:nvPr/>
        </p:nvSpPr>
        <p:spPr>
          <a:xfrm>
            <a:off x="9488521" y="6527598"/>
            <a:ext cx="3314700" cy="566822"/>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E78743"/>
                </a:solidFill>
                <a:latin typeface="Microsoft Sans Serif"/>
                <a:cs typeface="Microsoft Sans Serif"/>
              </a:rPr>
              <a:t>Memory-based:</a:t>
            </a:r>
            <a:endParaRPr sz="1200" dirty="0">
              <a:latin typeface="Microsoft Sans Serif"/>
              <a:cs typeface="Microsoft Sans Serif"/>
            </a:endParaRPr>
          </a:p>
          <a:p>
            <a:pPr marL="12700" marR="5080">
              <a:lnSpc>
                <a:spcPct val="100000"/>
              </a:lnSpc>
              <a:spcBef>
                <a:spcPts val="5"/>
              </a:spcBef>
            </a:pPr>
            <a:r>
              <a:rPr sz="1200" dirty="0">
                <a:solidFill>
                  <a:srgbClr val="254C6C"/>
                </a:solidFill>
                <a:latin typeface="Microsoft Sans Serif"/>
                <a:cs typeface="Microsoft Sans Serif"/>
              </a:rPr>
              <a:t>Predict</a:t>
            </a:r>
            <a:r>
              <a:rPr sz="1200" spc="-10" dirty="0">
                <a:solidFill>
                  <a:srgbClr val="254C6C"/>
                </a:solidFill>
                <a:latin typeface="Microsoft Sans Serif"/>
                <a:cs typeface="Microsoft Sans Serif"/>
              </a:rPr>
              <a:t> </a:t>
            </a:r>
            <a:r>
              <a:rPr sz="1200" spc="10" dirty="0">
                <a:solidFill>
                  <a:srgbClr val="254C6C"/>
                </a:solidFill>
                <a:latin typeface="Microsoft Sans Serif"/>
                <a:cs typeface="Microsoft Sans Serif"/>
              </a:rPr>
              <a:t>ratings</a:t>
            </a:r>
            <a:r>
              <a:rPr sz="1200" spc="-10" dirty="0">
                <a:solidFill>
                  <a:srgbClr val="254C6C"/>
                </a:solidFill>
                <a:latin typeface="Microsoft Sans Serif"/>
                <a:cs typeface="Microsoft Sans Serif"/>
              </a:rPr>
              <a:t> </a:t>
            </a:r>
            <a:r>
              <a:rPr sz="1200" spc="15" dirty="0">
                <a:solidFill>
                  <a:srgbClr val="254C6C"/>
                </a:solidFill>
                <a:latin typeface="Microsoft Sans Serif"/>
                <a:cs typeface="Microsoft Sans Serif"/>
              </a:rPr>
              <a:t>by</a:t>
            </a:r>
            <a:r>
              <a:rPr sz="1200" spc="-10" dirty="0">
                <a:solidFill>
                  <a:srgbClr val="254C6C"/>
                </a:solidFill>
                <a:latin typeface="Microsoft Sans Serif"/>
                <a:cs typeface="Microsoft Sans Serif"/>
              </a:rPr>
              <a:t> </a:t>
            </a:r>
            <a:r>
              <a:rPr sz="1200" spc="10" dirty="0">
                <a:solidFill>
                  <a:srgbClr val="254C6C"/>
                </a:solidFill>
                <a:latin typeface="Microsoft Sans Serif"/>
                <a:cs typeface="Microsoft Sans Serif"/>
              </a:rPr>
              <a:t>learning</a:t>
            </a:r>
            <a:r>
              <a:rPr sz="1200" spc="-10" dirty="0">
                <a:solidFill>
                  <a:srgbClr val="254C6C"/>
                </a:solidFill>
                <a:latin typeface="Microsoft Sans Serif"/>
                <a:cs typeface="Microsoft Sans Serif"/>
              </a:rPr>
              <a:t> </a:t>
            </a:r>
            <a:r>
              <a:rPr sz="1200" spc="-5" dirty="0">
                <a:solidFill>
                  <a:srgbClr val="254C6C"/>
                </a:solidFill>
                <a:latin typeface="Microsoft Sans Serif"/>
                <a:cs typeface="Microsoft Sans Serif"/>
              </a:rPr>
              <a:t>user’s</a:t>
            </a:r>
            <a:r>
              <a:rPr sz="1200" spc="-10" dirty="0">
                <a:solidFill>
                  <a:srgbClr val="254C6C"/>
                </a:solidFill>
                <a:latin typeface="Microsoft Sans Serif"/>
                <a:cs typeface="Microsoft Sans Serif"/>
              </a:rPr>
              <a:t> </a:t>
            </a:r>
            <a:r>
              <a:rPr sz="1200" spc="15" dirty="0">
                <a:solidFill>
                  <a:srgbClr val="254C6C"/>
                </a:solidFill>
                <a:latin typeface="Microsoft Sans Serif"/>
                <a:cs typeface="Microsoft Sans Serif"/>
              </a:rPr>
              <a:t>pattern</a:t>
            </a:r>
            <a:r>
              <a:rPr sz="1200" spc="-10" dirty="0">
                <a:solidFill>
                  <a:srgbClr val="254C6C"/>
                </a:solidFill>
                <a:latin typeface="Microsoft Sans Serif"/>
                <a:cs typeface="Microsoft Sans Serif"/>
              </a:rPr>
              <a:t> </a:t>
            </a:r>
            <a:r>
              <a:rPr sz="1200" spc="25" dirty="0">
                <a:solidFill>
                  <a:srgbClr val="254C6C"/>
                </a:solidFill>
                <a:latin typeface="Microsoft Sans Serif"/>
                <a:cs typeface="Microsoft Sans Serif"/>
              </a:rPr>
              <a:t>of</a:t>
            </a:r>
            <a:r>
              <a:rPr sz="1200" spc="-10" dirty="0">
                <a:solidFill>
                  <a:srgbClr val="254C6C"/>
                </a:solidFill>
                <a:latin typeface="Microsoft Sans Serif"/>
                <a:cs typeface="Microsoft Sans Serif"/>
              </a:rPr>
              <a:t> </a:t>
            </a:r>
            <a:r>
              <a:rPr sz="1200" spc="15" dirty="0">
                <a:solidFill>
                  <a:srgbClr val="254C6C"/>
                </a:solidFill>
                <a:latin typeface="Microsoft Sans Serif"/>
                <a:cs typeface="Microsoft Sans Serif"/>
              </a:rPr>
              <a:t>giving</a:t>
            </a:r>
            <a:r>
              <a:rPr sz="1200" spc="-10" dirty="0">
                <a:solidFill>
                  <a:srgbClr val="254C6C"/>
                </a:solidFill>
                <a:latin typeface="Microsoft Sans Serif"/>
                <a:cs typeface="Microsoft Sans Serif"/>
              </a:rPr>
              <a:t> </a:t>
            </a:r>
            <a:r>
              <a:rPr sz="1200" spc="5" dirty="0">
                <a:solidFill>
                  <a:srgbClr val="254C6C"/>
                </a:solidFill>
                <a:latin typeface="Microsoft Sans Serif"/>
                <a:cs typeface="Microsoft Sans Serif"/>
              </a:rPr>
              <a:t>ratings. </a:t>
            </a:r>
            <a:r>
              <a:rPr sz="1200" spc="-254" dirty="0">
                <a:solidFill>
                  <a:srgbClr val="254C6C"/>
                </a:solidFill>
                <a:latin typeface="Microsoft Sans Serif"/>
                <a:cs typeface="Microsoft Sans Serif"/>
              </a:rPr>
              <a:t> </a:t>
            </a:r>
            <a:r>
              <a:rPr sz="1200" spc="-10" dirty="0">
                <a:solidFill>
                  <a:srgbClr val="254C6C"/>
                </a:solidFill>
                <a:latin typeface="Microsoft Sans Serif"/>
                <a:cs typeface="Microsoft Sans Serif"/>
              </a:rPr>
              <a:t>Example:</a:t>
            </a:r>
            <a:r>
              <a:rPr sz="1200" spc="-15" dirty="0">
                <a:solidFill>
                  <a:srgbClr val="254C6C"/>
                </a:solidFill>
                <a:latin typeface="Microsoft Sans Serif"/>
                <a:cs typeface="Microsoft Sans Serif"/>
              </a:rPr>
              <a:t> </a:t>
            </a:r>
            <a:r>
              <a:rPr sz="1200" spc="-5" dirty="0">
                <a:solidFill>
                  <a:srgbClr val="254C6C"/>
                </a:solidFill>
                <a:latin typeface="Microsoft Sans Serif"/>
                <a:cs typeface="Microsoft Sans Serif"/>
              </a:rPr>
              <a:t>KNN</a:t>
            </a:r>
            <a:endParaRPr sz="1200" dirty="0">
              <a:latin typeface="Microsoft Sans Serif"/>
              <a:cs typeface="Microsoft Sans Serif"/>
            </a:endParaRPr>
          </a:p>
        </p:txBody>
      </p:sp>
      <p:sp>
        <p:nvSpPr>
          <p:cNvPr id="75" name="object 75">
            <a:extLst>
              <a:ext uri="{FF2B5EF4-FFF2-40B4-BE49-F238E27FC236}">
                <a16:creationId xmlns:a16="http://schemas.microsoft.com/office/drawing/2014/main" id="{DBF7D9E1-75F8-DC9C-A8A0-98C5F8106AAE}"/>
              </a:ext>
            </a:extLst>
          </p:cNvPr>
          <p:cNvSpPr txBox="1"/>
          <p:nvPr/>
        </p:nvSpPr>
        <p:spPr>
          <a:xfrm>
            <a:off x="9506747" y="7190944"/>
            <a:ext cx="3419475" cy="566822"/>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E78743"/>
                </a:solidFill>
                <a:latin typeface="Microsoft Sans Serif"/>
                <a:cs typeface="Microsoft Sans Serif"/>
              </a:rPr>
              <a:t>Model-based:</a:t>
            </a:r>
            <a:endParaRPr sz="1200" dirty="0">
              <a:latin typeface="Microsoft Sans Serif"/>
              <a:cs typeface="Microsoft Sans Serif"/>
            </a:endParaRPr>
          </a:p>
          <a:p>
            <a:pPr marL="12700" marR="5080">
              <a:lnSpc>
                <a:spcPct val="100000"/>
              </a:lnSpc>
              <a:spcBef>
                <a:spcPts val="5"/>
              </a:spcBef>
            </a:pPr>
            <a:r>
              <a:rPr sz="1200" dirty="0">
                <a:solidFill>
                  <a:srgbClr val="254C6C"/>
                </a:solidFill>
                <a:latin typeface="Microsoft Sans Serif"/>
                <a:cs typeface="Microsoft Sans Serif"/>
              </a:rPr>
              <a:t>Predict</a:t>
            </a:r>
            <a:r>
              <a:rPr sz="1200" spc="-10" dirty="0">
                <a:solidFill>
                  <a:srgbClr val="254C6C"/>
                </a:solidFill>
                <a:latin typeface="Microsoft Sans Serif"/>
                <a:cs typeface="Microsoft Sans Serif"/>
              </a:rPr>
              <a:t> </a:t>
            </a:r>
            <a:r>
              <a:rPr sz="1200" spc="10" dirty="0">
                <a:solidFill>
                  <a:srgbClr val="254C6C"/>
                </a:solidFill>
                <a:latin typeface="Microsoft Sans Serif"/>
                <a:cs typeface="Microsoft Sans Serif"/>
              </a:rPr>
              <a:t>ratings</a:t>
            </a:r>
            <a:r>
              <a:rPr sz="1200" spc="-5" dirty="0">
                <a:solidFill>
                  <a:srgbClr val="254C6C"/>
                </a:solidFill>
                <a:latin typeface="Microsoft Sans Serif"/>
                <a:cs typeface="Microsoft Sans Serif"/>
              </a:rPr>
              <a:t> </a:t>
            </a:r>
            <a:r>
              <a:rPr sz="1200" spc="15" dirty="0">
                <a:solidFill>
                  <a:srgbClr val="254C6C"/>
                </a:solidFill>
                <a:latin typeface="Microsoft Sans Serif"/>
                <a:cs typeface="Microsoft Sans Serif"/>
              </a:rPr>
              <a:t>by</a:t>
            </a:r>
            <a:r>
              <a:rPr sz="1200" spc="-5" dirty="0">
                <a:solidFill>
                  <a:srgbClr val="254C6C"/>
                </a:solidFill>
                <a:latin typeface="Microsoft Sans Serif"/>
                <a:cs typeface="Microsoft Sans Serif"/>
              </a:rPr>
              <a:t> </a:t>
            </a:r>
            <a:r>
              <a:rPr sz="1200" spc="10" dirty="0">
                <a:solidFill>
                  <a:srgbClr val="254C6C"/>
                </a:solidFill>
                <a:latin typeface="Microsoft Sans Serif"/>
                <a:cs typeface="Microsoft Sans Serif"/>
              </a:rPr>
              <a:t>learning</a:t>
            </a:r>
            <a:r>
              <a:rPr sz="1200" spc="-5" dirty="0">
                <a:solidFill>
                  <a:srgbClr val="254C6C"/>
                </a:solidFill>
                <a:latin typeface="Microsoft Sans Serif"/>
                <a:cs typeface="Microsoft Sans Serif"/>
              </a:rPr>
              <a:t> user </a:t>
            </a:r>
            <a:r>
              <a:rPr sz="1200" spc="25" dirty="0">
                <a:solidFill>
                  <a:srgbClr val="254C6C"/>
                </a:solidFill>
                <a:latin typeface="Microsoft Sans Serif"/>
                <a:cs typeface="Microsoft Sans Serif"/>
              </a:rPr>
              <a:t>latent</a:t>
            </a:r>
            <a:r>
              <a:rPr sz="1200" spc="-5" dirty="0">
                <a:solidFill>
                  <a:srgbClr val="254C6C"/>
                </a:solidFill>
                <a:latin typeface="Microsoft Sans Serif"/>
                <a:cs typeface="Microsoft Sans Serif"/>
              </a:rPr>
              <a:t> </a:t>
            </a:r>
            <a:r>
              <a:rPr sz="1200" spc="10" dirty="0">
                <a:solidFill>
                  <a:srgbClr val="254C6C"/>
                </a:solidFill>
                <a:latin typeface="Microsoft Sans Serif"/>
                <a:cs typeface="Microsoft Sans Serif"/>
              </a:rPr>
              <a:t>factor</a:t>
            </a:r>
            <a:r>
              <a:rPr sz="1200" spc="-5" dirty="0">
                <a:solidFill>
                  <a:srgbClr val="254C6C"/>
                </a:solidFill>
                <a:latin typeface="Microsoft Sans Serif"/>
                <a:cs typeface="Microsoft Sans Serif"/>
              </a:rPr>
              <a:t> </a:t>
            </a:r>
            <a:r>
              <a:rPr sz="1200" dirty="0">
                <a:solidFill>
                  <a:srgbClr val="254C6C"/>
                </a:solidFill>
                <a:latin typeface="Microsoft Sans Serif"/>
                <a:cs typeface="Microsoft Sans Serif"/>
              </a:rPr>
              <a:t>and</a:t>
            </a:r>
            <a:r>
              <a:rPr sz="1200" spc="-5" dirty="0">
                <a:solidFill>
                  <a:srgbClr val="254C6C"/>
                </a:solidFill>
                <a:latin typeface="Microsoft Sans Serif"/>
                <a:cs typeface="Microsoft Sans Serif"/>
              </a:rPr>
              <a:t> </a:t>
            </a:r>
            <a:r>
              <a:rPr sz="1200" spc="15" dirty="0">
                <a:solidFill>
                  <a:srgbClr val="254C6C"/>
                </a:solidFill>
                <a:latin typeface="Microsoft Sans Serif"/>
                <a:cs typeface="Microsoft Sans Serif"/>
              </a:rPr>
              <a:t>item</a:t>
            </a:r>
            <a:r>
              <a:rPr sz="1200" spc="-5" dirty="0">
                <a:solidFill>
                  <a:srgbClr val="254C6C"/>
                </a:solidFill>
                <a:latin typeface="Microsoft Sans Serif"/>
                <a:cs typeface="Microsoft Sans Serif"/>
              </a:rPr>
              <a:t> </a:t>
            </a:r>
            <a:r>
              <a:rPr sz="1200" spc="25" dirty="0">
                <a:solidFill>
                  <a:srgbClr val="254C6C"/>
                </a:solidFill>
                <a:latin typeface="Microsoft Sans Serif"/>
                <a:cs typeface="Microsoft Sans Serif"/>
              </a:rPr>
              <a:t>latent </a:t>
            </a:r>
            <a:r>
              <a:rPr sz="1200" spc="-250" dirty="0">
                <a:solidFill>
                  <a:srgbClr val="254C6C"/>
                </a:solidFill>
                <a:latin typeface="Microsoft Sans Serif"/>
                <a:cs typeface="Microsoft Sans Serif"/>
              </a:rPr>
              <a:t> </a:t>
            </a:r>
            <a:r>
              <a:rPr sz="1200" dirty="0">
                <a:solidFill>
                  <a:srgbClr val="254C6C"/>
                </a:solidFill>
                <a:latin typeface="Microsoft Sans Serif"/>
                <a:cs typeface="Microsoft Sans Serif"/>
              </a:rPr>
              <a:t>factor.</a:t>
            </a:r>
            <a:r>
              <a:rPr sz="1200" spc="240" dirty="0">
                <a:solidFill>
                  <a:srgbClr val="254C6C"/>
                </a:solidFill>
                <a:latin typeface="Microsoft Sans Serif"/>
                <a:cs typeface="Microsoft Sans Serif"/>
              </a:rPr>
              <a:t> </a:t>
            </a:r>
            <a:r>
              <a:rPr sz="1200" spc="-10" dirty="0">
                <a:solidFill>
                  <a:srgbClr val="254C6C"/>
                </a:solidFill>
                <a:latin typeface="Microsoft Sans Serif"/>
                <a:cs typeface="Microsoft Sans Serif"/>
              </a:rPr>
              <a:t>Example: </a:t>
            </a:r>
            <a:r>
              <a:rPr sz="1200" spc="-30" dirty="0">
                <a:solidFill>
                  <a:srgbClr val="254C6C"/>
                </a:solidFill>
                <a:latin typeface="Microsoft Sans Serif"/>
                <a:cs typeface="Microsoft Sans Serif"/>
              </a:rPr>
              <a:t>SVD,</a:t>
            </a:r>
            <a:r>
              <a:rPr sz="1200" spc="-10" dirty="0">
                <a:solidFill>
                  <a:srgbClr val="254C6C"/>
                </a:solidFill>
                <a:latin typeface="Microsoft Sans Serif"/>
                <a:cs typeface="Microsoft Sans Serif"/>
              </a:rPr>
              <a:t> </a:t>
            </a:r>
            <a:r>
              <a:rPr sz="1200" dirty="0">
                <a:solidFill>
                  <a:srgbClr val="254C6C"/>
                </a:solidFill>
                <a:latin typeface="Microsoft Sans Serif"/>
                <a:cs typeface="Microsoft Sans Serif"/>
              </a:rPr>
              <a:t>SVD++</a:t>
            </a:r>
            <a:endParaRPr sz="1200" dirty="0">
              <a:latin typeface="Microsoft Sans Serif"/>
              <a:cs typeface="Microsoft Sans Serif"/>
            </a:endParaRPr>
          </a:p>
        </p:txBody>
      </p:sp>
      <p:sp>
        <p:nvSpPr>
          <p:cNvPr id="76" name="object 76">
            <a:extLst>
              <a:ext uri="{FF2B5EF4-FFF2-40B4-BE49-F238E27FC236}">
                <a16:creationId xmlns:a16="http://schemas.microsoft.com/office/drawing/2014/main" id="{A6828164-0329-94C8-0089-294EB2CF682F}"/>
              </a:ext>
            </a:extLst>
          </p:cNvPr>
          <p:cNvSpPr/>
          <p:nvPr/>
        </p:nvSpPr>
        <p:spPr>
          <a:xfrm>
            <a:off x="11468390" y="5519817"/>
            <a:ext cx="491490" cy="531707"/>
          </a:xfrm>
          <a:custGeom>
            <a:avLst/>
            <a:gdLst/>
            <a:ahLst/>
            <a:cxnLst/>
            <a:rect l="l" t="t" r="r" b="b"/>
            <a:pathLst>
              <a:path w="491490" h="398779">
                <a:moveTo>
                  <a:pt x="11079" y="82994"/>
                </a:moveTo>
                <a:lnTo>
                  <a:pt x="3146" y="82994"/>
                </a:lnTo>
                <a:lnTo>
                  <a:pt x="0" y="79332"/>
                </a:lnTo>
                <a:lnTo>
                  <a:pt x="0" y="44122"/>
                </a:lnTo>
                <a:lnTo>
                  <a:pt x="1655" y="36046"/>
                </a:lnTo>
                <a:lnTo>
                  <a:pt x="6127" y="29550"/>
                </a:lnTo>
                <a:lnTo>
                  <a:pt x="12676" y="25222"/>
                </a:lnTo>
                <a:lnTo>
                  <a:pt x="20563" y="23649"/>
                </a:lnTo>
                <a:lnTo>
                  <a:pt x="26902" y="23649"/>
                </a:lnTo>
                <a:lnTo>
                  <a:pt x="26902" y="3176"/>
                </a:lnTo>
                <a:lnTo>
                  <a:pt x="30580" y="0"/>
                </a:lnTo>
                <a:lnTo>
                  <a:pt x="403134" y="0"/>
                </a:lnTo>
                <a:lnTo>
                  <a:pt x="406325" y="3176"/>
                </a:lnTo>
                <a:lnTo>
                  <a:pt x="406325" y="11030"/>
                </a:lnTo>
                <a:lnTo>
                  <a:pt x="403134" y="14736"/>
                </a:lnTo>
                <a:lnTo>
                  <a:pt x="41660" y="14736"/>
                </a:lnTo>
                <a:lnTo>
                  <a:pt x="41660" y="38342"/>
                </a:lnTo>
                <a:lnTo>
                  <a:pt x="17417" y="38342"/>
                </a:lnTo>
                <a:lnTo>
                  <a:pt x="14758" y="40989"/>
                </a:lnTo>
                <a:lnTo>
                  <a:pt x="14758" y="79332"/>
                </a:lnTo>
                <a:lnTo>
                  <a:pt x="11079" y="82994"/>
                </a:lnTo>
                <a:close/>
              </a:path>
              <a:path w="491490" h="398779">
                <a:moveTo>
                  <a:pt x="460662" y="267382"/>
                </a:moveTo>
                <a:lnTo>
                  <a:pt x="452728" y="267382"/>
                </a:lnTo>
                <a:lnTo>
                  <a:pt x="449050" y="264249"/>
                </a:lnTo>
                <a:lnTo>
                  <a:pt x="449050" y="15222"/>
                </a:lnTo>
                <a:lnTo>
                  <a:pt x="425295" y="15222"/>
                </a:lnTo>
                <a:lnTo>
                  <a:pt x="422147" y="12089"/>
                </a:lnTo>
                <a:lnTo>
                  <a:pt x="422147" y="4191"/>
                </a:lnTo>
                <a:lnTo>
                  <a:pt x="425295" y="529"/>
                </a:lnTo>
                <a:lnTo>
                  <a:pt x="460662" y="529"/>
                </a:lnTo>
                <a:lnTo>
                  <a:pt x="463809" y="4191"/>
                </a:lnTo>
                <a:lnTo>
                  <a:pt x="463809" y="24179"/>
                </a:lnTo>
                <a:lnTo>
                  <a:pt x="470146" y="24179"/>
                </a:lnTo>
                <a:lnTo>
                  <a:pt x="478273" y="25826"/>
                </a:lnTo>
                <a:lnTo>
                  <a:pt x="484866" y="30279"/>
                </a:lnTo>
                <a:lnTo>
                  <a:pt x="489373" y="36799"/>
                </a:lnTo>
                <a:lnTo>
                  <a:pt x="489867" y="38871"/>
                </a:lnTo>
                <a:lnTo>
                  <a:pt x="463809" y="38871"/>
                </a:lnTo>
                <a:lnTo>
                  <a:pt x="463809" y="264249"/>
                </a:lnTo>
                <a:lnTo>
                  <a:pt x="460662" y="267382"/>
                </a:lnTo>
                <a:close/>
              </a:path>
              <a:path w="491490" h="398779">
                <a:moveTo>
                  <a:pt x="252756" y="308901"/>
                </a:moveTo>
                <a:lnTo>
                  <a:pt x="237953" y="308901"/>
                </a:lnTo>
                <a:lnTo>
                  <a:pt x="237953" y="14736"/>
                </a:lnTo>
                <a:lnTo>
                  <a:pt x="252756" y="14736"/>
                </a:lnTo>
                <a:lnTo>
                  <a:pt x="252756" y="308901"/>
                </a:lnTo>
                <a:close/>
              </a:path>
              <a:path w="491490" h="398779">
                <a:moveTo>
                  <a:pt x="460662" y="351435"/>
                </a:moveTo>
                <a:lnTo>
                  <a:pt x="30580" y="351435"/>
                </a:lnTo>
                <a:lnTo>
                  <a:pt x="26902" y="348303"/>
                </a:lnTo>
                <a:lnTo>
                  <a:pt x="26902" y="38342"/>
                </a:lnTo>
                <a:lnTo>
                  <a:pt x="41660" y="38342"/>
                </a:lnTo>
                <a:lnTo>
                  <a:pt x="41660" y="308901"/>
                </a:lnTo>
                <a:lnTo>
                  <a:pt x="463809" y="308901"/>
                </a:lnTo>
                <a:lnTo>
                  <a:pt x="463809" y="323109"/>
                </a:lnTo>
                <a:lnTo>
                  <a:pt x="41660" y="323109"/>
                </a:lnTo>
                <a:lnTo>
                  <a:pt x="41660" y="337802"/>
                </a:lnTo>
                <a:lnTo>
                  <a:pt x="463809" y="337802"/>
                </a:lnTo>
                <a:lnTo>
                  <a:pt x="463809" y="347773"/>
                </a:lnTo>
                <a:lnTo>
                  <a:pt x="460662" y="351435"/>
                </a:lnTo>
                <a:close/>
              </a:path>
              <a:path w="491490" h="398779">
                <a:moveTo>
                  <a:pt x="490085" y="367761"/>
                </a:moveTo>
                <a:lnTo>
                  <a:pt x="473869" y="367761"/>
                </a:lnTo>
                <a:lnTo>
                  <a:pt x="476484" y="365113"/>
                </a:lnTo>
                <a:lnTo>
                  <a:pt x="476484" y="41519"/>
                </a:lnTo>
                <a:lnTo>
                  <a:pt x="473869" y="38871"/>
                </a:lnTo>
                <a:lnTo>
                  <a:pt x="489867" y="38871"/>
                </a:lnTo>
                <a:lnTo>
                  <a:pt x="491116" y="44122"/>
                </a:lnTo>
                <a:lnTo>
                  <a:pt x="491242" y="361981"/>
                </a:lnTo>
                <a:lnTo>
                  <a:pt x="490085" y="367761"/>
                </a:lnTo>
                <a:close/>
              </a:path>
              <a:path w="491490" h="398779">
                <a:moveTo>
                  <a:pt x="266452" y="398205"/>
                </a:moveTo>
                <a:lnTo>
                  <a:pt x="224259" y="398205"/>
                </a:lnTo>
                <a:lnTo>
                  <a:pt x="217921" y="390837"/>
                </a:lnTo>
                <a:lnTo>
                  <a:pt x="217921" y="382454"/>
                </a:lnTo>
                <a:lnTo>
                  <a:pt x="20563" y="382454"/>
                </a:lnTo>
                <a:lnTo>
                  <a:pt x="12676" y="380806"/>
                </a:lnTo>
                <a:lnTo>
                  <a:pt x="6127" y="376354"/>
                </a:lnTo>
                <a:lnTo>
                  <a:pt x="1655" y="369833"/>
                </a:lnTo>
                <a:lnTo>
                  <a:pt x="0" y="361981"/>
                </a:lnTo>
                <a:lnTo>
                  <a:pt x="0" y="102981"/>
                </a:lnTo>
                <a:lnTo>
                  <a:pt x="3146" y="99804"/>
                </a:lnTo>
                <a:lnTo>
                  <a:pt x="11079" y="99804"/>
                </a:lnTo>
                <a:lnTo>
                  <a:pt x="14758" y="102981"/>
                </a:lnTo>
                <a:lnTo>
                  <a:pt x="14758" y="365113"/>
                </a:lnTo>
                <a:lnTo>
                  <a:pt x="17417" y="367761"/>
                </a:lnTo>
                <a:lnTo>
                  <a:pt x="231660" y="367761"/>
                </a:lnTo>
                <a:lnTo>
                  <a:pt x="231660" y="383513"/>
                </a:lnTo>
                <a:lnTo>
                  <a:pt x="273852" y="383513"/>
                </a:lnTo>
                <a:lnTo>
                  <a:pt x="273852" y="391366"/>
                </a:lnTo>
                <a:lnTo>
                  <a:pt x="266452" y="398205"/>
                </a:lnTo>
                <a:close/>
              </a:path>
              <a:path w="491490" h="398779">
                <a:moveTo>
                  <a:pt x="463809" y="308901"/>
                </a:moveTo>
                <a:lnTo>
                  <a:pt x="449050" y="308901"/>
                </a:lnTo>
                <a:lnTo>
                  <a:pt x="449050" y="286311"/>
                </a:lnTo>
                <a:lnTo>
                  <a:pt x="452728" y="283178"/>
                </a:lnTo>
                <a:lnTo>
                  <a:pt x="460662" y="283178"/>
                </a:lnTo>
                <a:lnTo>
                  <a:pt x="463809" y="286311"/>
                </a:lnTo>
                <a:lnTo>
                  <a:pt x="463809" y="308901"/>
                </a:lnTo>
                <a:close/>
              </a:path>
              <a:path w="491490" h="398779">
                <a:moveTo>
                  <a:pt x="252756" y="337802"/>
                </a:moveTo>
                <a:lnTo>
                  <a:pt x="237953" y="337802"/>
                </a:lnTo>
                <a:lnTo>
                  <a:pt x="237953" y="323109"/>
                </a:lnTo>
                <a:lnTo>
                  <a:pt x="252756" y="323109"/>
                </a:lnTo>
                <a:lnTo>
                  <a:pt x="252756" y="337802"/>
                </a:lnTo>
                <a:close/>
              </a:path>
              <a:path w="491490" h="398779">
                <a:moveTo>
                  <a:pt x="463809" y="337802"/>
                </a:moveTo>
                <a:lnTo>
                  <a:pt x="449050" y="337802"/>
                </a:lnTo>
                <a:lnTo>
                  <a:pt x="449050" y="323109"/>
                </a:lnTo>
                <a:lnTo>
                  <a:pt x="463809" y="323109"/>
                </a:lnTo>
                <a:lnTo>
                  <a:pt x="463809" y="337802"/>
                </a:lnTo>
                <a:close/>
              </a:path>
              <a:path w="491490" h="398779">
                <a:moveTo>
                  <a:pt x="231660" y="367761"/>
                </a:moveTo>
                <a:lnTo>
                  <a:pt x="217921" y="367761"/>
                </a:lnTo>
                <a:lnTo>
                  <a:pt x="217921" y="351435"/>
                </a:lnTo>
                <a:lnTo>
                  <a:pt x="273321" y="351435"/>
                </a:lnTo>
                <a:lnTo>
                  <a:pt x="273321" y="351965"/>
                </a:lnTo>
                <a:lnTo>
                  <a:pt x="231660" y="351965"/>
                </a:lnTo>
                <a:lnTo>
                  <a:pt x="231660" y="367761"/>
                </a:lnTo>
                <a:close/>
              </a:path>
              <a:path w="491490" h="398779">
                <a:moveTo>
                  <a:pt x="273852" y="383513"/>
                </a:moveTo>
                <a:lnTo>
                  <a:pt x="232192" y="383513"/>
                </a:lnTo>
                <a:lnTo>
                  <a:pt x="258562" y="382983"/>
                </a:lnTo>
                <a:lnTo>
                  <a:pt x="258562" y="351965"/>
                </a:lnTo>
                <a:lnTo>
                  <a:pt x="273321" y="351965"/>
                </a:lnTo>
                <a:lnTo>
                  <a:pt x="273321" y="367761"/>
                </a:lnTo>
                <a:lnTo>
                  <a:pt x="490085" y="367761"/>
                </a:lnTo>
                <a:lnTo>
                  <a:pt x="489671" y="369833"/>
                </a:lnTo>
                <a:lnTo>
                  <a:pt x="485381" y="376354"/>
                </a:lnTo>
                <a:lnTo>
                  <a:pt x="479014" y="380806"/>
                </a:lnTo>
                <a:lnTo>
                  <a:pt x="471210" y="382454"/>
                </a:lnTo>
                <a:lnTo>
                  <a:pt x="273852" y="382454"/>
                </a:lnTo>
                <a:lnTo>
                  <a:pt x="273852" y="383513"/>
                </a:lnTo>
                <a:close/>
              </a:path>
            </a:pathLst>
          </a:custGeom>
          <a:solidFill>
            <a:srgbClr val="254C6C"/>
          </a:solidFill>
        </p:spPr>
        <p:txBody>
          <a:bodyPr wrap="square" lIns="0" tIns="0" rIns="0" bIns="0" rtlCol="0"/>
          <a:lstStyle/>
          <a:p>
            <a:endParaRPr/>
          </a:p>
        </p:txBody>
      </p:sp>
      <p:sp>
        <p:nvSpPr>
          <p:cNvPr id="77" name="object 77">
            <a:extLst>
              <a:ext uri="{FF2B5EF4-FFF2-40B4-BE49-F238E27FC236}">
                <a16:creationId xmlns:a16="http://schemas.microsoft.com/office/drawing/2014/main" id="{8A77DEDD-F10A-D277-4B79-175A76E1E00E}"/>
              </a:ext>
            </a:extLst>
          </p:cNvPr>
          <p:cNvSpPr txBox="1">
            <a:spLocks/>
          </p:cNvSpPr>
          <p:nvPr/>
        </p:nvSpPr>
        <p:spPr>
          <a:xfrm>
            <a:off x="3509318" y="538272"/>
            <a:ext cx="8504817" cy="505267"/>
          </a:xfrm>
          <a:prstGeom prst="rect">
            <a:avLst/>
          </a:prstGeom>
        </p:spPr>
        <p:txBody>
          <a:bodyPr vert="horz" wrap="square" lIns="0" tIns="12700" rIns="0" bIns="0" rtlCol="0">
            <a:sp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12700">
              <a:lnSpc>
                <a:spcPct val="100000"/>
              </a:lnSpc>
              <a:spcBef>
                <a:spcPts val="100"/>
              </a:spcBef>
            </a:pPr>
            <a:r>
              <a:rPr lang="en-IN" sz="3200" b="1" spc="-25" dirty="0">
                <a:latin typeface="Times New Roman"/>
                <a:cs typeface="Times New Roman"/>
              </a:rPr>
              <a:t>TYPES</a:t>
            </a:r>
            <a:r>
              <a:rPr lang="en-IN" sz="3200" b="1" spc="10" dirty="0">
                <a:latin typeface="Times New Roman"/>
                <a:cs typeface="Times New Roman"/>
              </a:rPr>
              <a:t> </a:t>
            </a:r>
            <a:r>
              <a:rPr lang="en-IN" sz="3200" b="1" spc="-65" dirty="0">
                <a:latin typeface="Times New Roman"/>
                <a:cs typeface="Times New Roman"/>
              </a:rPr>
              <a:t>OF</a:t>
            </a:r>
            <a:r>
              <a:rPr lang="en-IN" sz="3200" b="1" spc="10" dirty="0">
                <a:latin typeface="Times New Roman"/>
                <a:cs typeface="Times New Roman"/>
              </a:rPr>
              <a:t> </a:t>
            </a:r>
            <a:r>
              <a:rPr lang="en-IN" sz="3200" b="1" spc="-25" dirty="0">
                <a:latin typeface="Times New Roman"/>
                <a:cs typeface="Times New Roman"/>
              </a:rPr>
              <a:t>RECOMMENDATION</a:t>
            </a:r>
            <a:r>
              <a:rPr lang="en-IN" sz="3200" b="1" spc="10" dirty="0">
                <a:latin typeface="Times New Roman"/>
                <a:cs typeface="Times New Roman"/>
              </a:rPr>
              <a:t> </a:t>
            </a:r>
            <a:r>
              <a:rPr lang="en-IN" sz="3200" b="1" spc="-10" dirty="0">
                <a:latin typeface="Times New Roman"/>
                <a:cs typeface="Times New Roman"/>
              </a:rPr>
              <a:t>SYSTEM</a:t>
            </a:r>
            <a:endParaRPr lang="en-IN" sz="3200" dirty="0">
              <a:latin typeface="Times New Roman"/>
              <a:cs typeface="Times New Roman"/>
            </a:endParaRPr>
          </a:p>
        </p:txBody>
      </p:sp>
    </p:spTree>
    <p:extLst>
      <p:ext uri="{BB962C8B-B14F-4D97-AF65-F5344CB8AC3E}">
        <p14:creationId xmlns:p14="http://schemas.microsoft.com/office/powerpoint/2010/main" val="2835139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
            <a:extLst>
              <a:ext uri="{FF2B5EF4-FFF2-40B4-BE49-F238E27FC236}">
                <a16:creationId xmlns:a16="http://schemas.microsoft.com/office/drawing/2014/main" id="{E7AFDD09-48B0-15A7-D7A9-42CD9B1C1FF7}"/>
              </a:ext>
            </a:extLst>
          </p:cNvPr>
          <p:cNvSpPr/>
          <p:nvPr/>
        </p:nvSpPr>
        <p:spPr>
          <a:xfrm>
            <a:off x="229568" y="740779"/>
            <a:ext cx="6805913" cy="6748041"/>
          </a:xfrm>
          <a:prstGeom prst="roundRect">
            <a:avLst>
              <a:gd name="adj" fmla="val 2967"/>
            </a:avLst>
          </a:prstGeom>
          <a:solidFill>
            <a:srgbClr val="E0D7F4"/>
          </a:solidFill>
          <a:ln w="13811">
            <a:solidFill>
              <a:srgbClr val="C1AFE9"/>
            </a:solidFill>
            <a:prstDash val="solid"/>
          </a:ln>
        </p:spPr>
        <p:txBody>
          <a:bodyPr/>
          <a:lstStyle/>
          <a:p>
            <a:pPr marL="0" indent="0">
              <a:lnSpc>
                <a:spcPct val="120000"/>
              </a:lnSpc>
              <a:buNone/>
            </a:pPr>
            <a:endParaRPr lang="en-US" sz="1800" dirty="0"/>
          </a:p>
          <a:p>
            <a:pPr marL="0" indent="0">
              <a:buNone/>
            </a:pPr>
            <a:r>
              <a:rPr lang="en-US" sz="3200" b="1" u="sng" dirty="0">
                <a:latin typeface="p22-mackinac-pro"/>
              </a:rPr>
              <a:t>Content Based Filtering</a:t>
            </a:r>
          </a:p>
          <a:p>
            <a:pPr marL="0" indent="0">
              <a:buNone/>
            </a:pPr>
            <a:endParaRPr lang="en-US" sz="1800" dirty="0"/>
          </a:p>
          <a:p>
            <a:pPr marL="285750" indent="-285750">
              <a:buFont typeface="Wingdings" panose="05000000000000000000" pitchFamily="2" charset="2"/>
              <a:buChar char="Ø"/>
            </a:pPr>
            <a:r>
              <a:rPr lang="en-US" sz="1800" dirty="0"/>
              <a:t>Content-based filtering uses item features to recommend other items similar to what the user likes, based on their previous actions or explicit feedback.</a:t>
            </a:r>
          </a:p>
          <a:p>
            <a:endParaRPr lang="en-US" sz="1800" dirty="0"/>
          </a:p>
          <a:p>
            <a:pPr marL="285750" indent="-285750">
              <a:buFont typeface="Wingdings" panose="05000000000000000000" pitchFamily="2" charset="2"/>
              <a:buChar char="Ø"/>
            </a:pPr>
            <a:r>
              <a:rPr lang="en-US" sz="1800" dirty="0"/>
              <a:t>This filtering makes recommendations by using keywords and attributes assigned to objects in a database and matching them to a user profile.</a:t>
            </a:r>
          </a:p>
          <a:p>
            <a:pPr marL="285750" indent="-285750">
              <a:buFont typeface="Wingdings" panose="05000000000000000000" pitchFamily="2" charset="2"/>
              <a:buChar char="Ø"/>
            </a:pPr>
            <a:endParaRPr lang="en-US" sz="1800" dirty="0"/>
          </a:p>
          <a:p>
            <a:pPr marL="285750" indent="-285750">
              <a:buFont typeface="Wingdings" panose="05000000000000000000" pitchFamily="2" charset="2"/>
              <a:buChar char="Ø"/>
            </a:pPr>
            <a:r>
              <a:rPr lang="en-US" sz="1800" dirty="0"/>
              <a:t>Content-based filtering uses similarities in products, services, or content features, as well as information accumulated about the user to make recommendations.</a:t>
            </a:r>
          </a:p>
          <a:p>
            <a:pPr marL="285750" indent="-285750">
              <a:buFont typeface="Wingdings" panose="05000000000000000000" pitchFamily="2" charset="2"/>
              <a:buChar char="Ø"/>
            </a:pPr>
            <a:endParaRPr lang="en-US" sz="1800" dirty="0"/>
          </a:p>
          <a:p>
            <a:pPr marL="285750" indent="-285750">
              <a:buFont typeface="Wingdings" panose="05000000000000000000" pitchFamily="2" charset="2"/>
              <a:buChar char="Ø"/>
            </a:pPr>
            <a:r>
              <a:rPr lang="en-US" sz="1800" dirty="0"/>
              <a:t>Content-Based recommender system tries to guess the features or behavior of a user given the item’s features, he/she reacts positively to.</a:t>
            </a:r>
          </a:p>
        </p:txBody>
      </p:sp>
      <p:sp>
        <p:nvSpPr>
          <p:cNvPr id="3" name="Shape 3">
            <a:extLst>
              <a:ext uri="{FF2B5EF4-FFF2-40B4-BE49-F238E27FC236}">
                <a16:creationId xmlns:a16="http://schemas.microsoft.com/office/drawing/2014/main" id="{ECDC322D-BBB2-B812-2055-CBEA38C5030B}"/>
              </a:ext>
            </a:extLst>
          </p:cNvPr>
          <p:cNvSpPr/>
          <p:nvPr/>
        </p:nvSpPr>
        <p:spPr>
          <a:xfrm>
            <a:off x="7594920" y="740778"/>
            <a:ext cx="6526193" cy="6748041"/>
          </a:xfrm>
          <a:prstGeom prst="roundRect">
            <a:avLst>
              <a:gd name="adj" fmla="val 2967"/>
            </a:avLst>
          </a:prstGeom>
          <a:solidFill>
            <a:srgbClr val="E0D7F4"/>
          </a:solidFill>
          <a:ln w="13811">
            <a:solidFill>
              <a:srgbClr val="C1AFE9"/>
            </a:solidFill>
            <a:prstDash val="solid"/>
          </a:ln>
        </p:spPr>
        <p:txBody>
          <a:bodyPr/>
          <a:lstStyle/>
          <a:p>
            <a:pPr marL="0" indent="0">
              <a:lnSpc>
                <a:spcPct val="120000"/>
              </a:lnSpc>
              <a:buNone/>
            </a:pPr>
            <a:endParaRPr lang="en-US" sz="2000" dirty="0"/>
          </a:p>
          <a:p>
            <a:r>
              <a:rPr lang="en-US" sz="3200" b="1" u="sng" dirty="0">
                <a:latin typeface="p22-mackinac-pro"/>
              </a:rPr>
              <a:t>Collaborative Filtering</a:t>
            </a:r>
          </a:p>
          <a:p>
            <a:pPr marL="0" indent="0">
              <a:lnSpc>
                <a:spcPct val="120000"/>
              </a:lnSpc>
              <a:buNone/>
            </a:pPr>
            <a:endParaRPr lang="en-US" sz="2000" dirty="0"/>
          </a:p>
          <a:p>
            <a:pPr marL="285750" indent="-285750">
              <a:buFont typeface="Wingdings" panose="05000000000000000000" pitchFamily="2" charset="2"/>
              <a:buChar char="Ø"/>
            </a:pPr>
            <a:r>
              <a:rPr lang="en-US" b="0" i="0" dirty="0">
                <a:solidFill>
                  <a:srgbClr val="040C28"/>
                </a:solidFill>
                <a:effectLst/>
              </a:rPr>
              <a:t>Collaborative filtering method can filter out items that a user might like on the basis of reactions by similar users.</a:t>
            </a:r>
          </a:p>
          <a:p>
            <a:pPr marL="285750" indent="-285750">
              <a:buFont typeface="Wingdings" panose="05000000000000000000" pitchFamily="2" charset="2"/>
              <a:buChar char="Ø"/>
            </a:pPr>
            <a:endParaRPr lang="en-US" b="0" i="0" dirty="0">
              <a:solidFill>
                <a:srgbClr val="040C28"/>
              </a:solidFill>
              <a:effectLst/>
            </a:endParaRPr>
          </a:p>
          <a:p>
            <a:pPr marL="285750" indent="-285750">
              <a:buFont typeface="Wingdings" panose="05000000000000000000" pitchFamily="2" charset="2"/>
              <a:buChar char="Ø"/>
            </a:pPr>
            <a:r>
              <a:rPr lang="en-US" dirty="0"/>
              <a:t>This method utilizes preferences and behaviors of other users to come up with recommendations.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general operation of these systems is to pair users with similar tastes together into groups. Recommendations are then made based on the collective preferences of the users within each group.</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Thus if user x and user y are both members of the same preference group, and user x likes a particular sample, then there should be a high probability that user y also like this sample. Obviously, this method requires a significantly large initial dataset to provide relevant predictions.</a:t>
            </a:r>
          </a:p>
        </p:txBody>
      </p:sp>
    </p:spTree>
    <p:extLst>
      <p:ext uri="{BB962C8B-B14F-4D97-AF65-F5344CB8AC3E}">
        <p14:creationId xmlns:p14="http://schemas.microsoft.com/office/powerpoint/2010/main" val="4275740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FEF4DA-BB05-DE48-69D8-7D141BF4EF01}"/>
              </a:ext>
            </a:extLst>
          </p:cNvPr>
          <p:cNvSpPr txBox="1"/>
          <p:nvPr/>
        </p:nvSpPr>
        <p:spPr>
          <a:xfrm>
            <a:off x="318976" y="457610"/>
            <a:ext cx="9122736" cy="438582"/>
          </a:xfrm>
          <a:prstGeom prst="rect">
            <a:avLst/>
          </a:prstGeom>
          <a:noFill/>
        </p:spPr>
        <p:txBody>
          <a:bodyPr wrap="square">
            <a:spAutoFit/>
          </a:bodyPr>
          <a:lstStyle/>
          <a:p>
            <a:pPr marL="0" indent="0" algn="r">
              <a:lnSpc>
                <a:spcPts val="2734"/>
              </a:lnSpc>
              <a:buNone/>
            </a:pPr>
            <a:r>
              <a:rPr lang="en-US" sz="2400" b="1" kern="0" spc="-66" dirty="0">
                <a:solidFill>
                  <a:srgbClr val="272525"/>
                </a:solidFill>
                <a:ea typeface="p22-mackinac-pro" pitchFamily="34" charset="-122"/>
                <a:cs typeface="p22-mackinac-pro" pitchFamily="34" charset="-120"/>
              </a:rPr>
              <a:t>Before moving further, lets explore more about the songs of our data set.</a:t>
            </a:r>
            <a:endParaRPr lang="en-US" sz="2400" b="1" dirty="0"/>
          </a:p>
        </p:txBody>
      </p:sp>
      <p:pic>
        <p:nvPicPr>
          <p:cNvPr id="7" name="Picture 6">
            <a:extLst>
              <a:ext uri="{FF2B5EF4-FFF2-40B4-BE49-F238E27FC236}">
                <a16:creationId xmlns:a16="http://schemas.microsoft.com/office/drawing/2014/main" id="{DA2F43F5-B064-6737-6BA5-0C22F8FC24E5}"/>
              </a:ext>
            </a:extLst>
          </p:cNvPr>
          <p:cNvPicPr>
            <a:picLocks noChangeAspect="1"/>
          </p:cNvPicPr>
          <p:nvPr/>
        </p:nvPicPr>
        <p:blipFill>
          <a:blip r:embed="rId2"/>
          <a:stretch>
            <a:fillRect/>
          </a:stretch>
        </p:blipFill>
        <p:spPr>
          <a:xfrm>
            <a:off x="501724" y="1167964"/>
            <a:ext cx="4910248" cy="3956802"/>
          </a:xfrm>
          <a:prstGeom prst="rect">
            <a:avLst/>
          </a:prstGeom>
          <a:ln w="38100" cap="sq">
            <a:solidFill>
              <a:srgbClr val="000000"/>
            </a:solidFill>
            <a:prstDash val="solid"/>
            <a:miter lim="800000"/>
          </a:ln>
          <a:effectLst>
            <a:outerShdw blurRad="50800" dist="38100" dir="10800000" algn="r" rotWithShape="0">
              <a:prstClr val="black">
                <a:alpha val="40000"/>
              </a:prstClr>
            </a:outerShdw>
          </a:effectLst>
        </p:spPr>
      </p:pic>
      <p:pic>
        <p:nvPicPr>
          <p:cNvPr id="5122" name="Picture 2">
            <a:extLst>
              <a:ext uri="{FF2B5EF4-FFF2-40B4-BE49-F238E27FC236}">
                <a16:creationId xmlns:a16="http://schemas.microsoft.com/office/drawing/2014/main" id="{23E4F0A7-7AB9-E42D-3771-9D33870A9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854" y="1167964"/>
            <a:ext cx="7580900" cy="3956802"/>
          </a:xfrm>
          <a:prstGeom prst="rect">
            <a:avLst/>
          </a:prstGeom>
          <a:ln w="38100" cap="sq">
            <a:solidFill>
              <a:srgbClr val="000000"/>
            </a:solidFill>
            <a:prstDash val="solid"/>
            <a:miter lim="800000"/>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1D38D7D-0A56-CDFA-086E-4208EB68A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24" y="5421401"/>
            <a:ext cx="4910248" cy="2411324"/>
          </a:xfrm>
          <a:prstGeom prst="rect">
            <a:avLst/>
          </a:prstGeom>
          <a:ln w="38100" cap="sq">
            <a:solidFill>
              <a:srgbClr val="000000"/>
            </a:solidFill>
            <a:prstDash val="solid"/>
            <a:miter lim="800000"/>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4639EC62-9D09-8117-9DFD-A1EE0BA5D1E2}"/>
              </a:ext>
            </a:extLst>
          </p:cNvPr>
          <p:cNvSpPr/>
          <p:nvPr/>
        </p:nvSpPr>
        <p:spPr>
          <a:xfrm>
            <a:off x="6134986" y="6384747"/>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F394267-27DE-0107-06A7-956852D4F214}"/>
              </a:ext>
            </a:extLst>
          </p:cNvPr>
          <p:cNvSpPr txBox="1"/>
          <p:nvPr/>
        </p:nvSpPr>
        <p:spPr>
          <a:xfrm>
            <a:off x="7836408" y="6200081"/>
            <a:ext cx="6102982" cy="646331"/>
          </a:xfrm>
          <a:prstGeom prst="rect">
            <a:avLst/>
          </a:prstGeom>
          <a:noFill/>
        </p:spPr>
        <p:txBody>
          <a:bodyPr wrap="square">
            <a:spAutoFit/>
          </a:bodyPr>
          <a:lstStyle/>
          <a:p>
            <a:r>
              <a:rPr lang="en-US" sz="1800" b="1" kern="0" spc="-66" dirty="0">
                <a:solidFill>
                  <a:srgbClr val="272525"/>
                </a:solidFill>
                <a:ea typeface="p22-mackinac-pro" pitchFamily="34" charset="-122"/>
                <a:cs typeface="p22-mackinac-pro" pitchFamily="34" charset="-120"/>
              </a:rPr>
              <a:t>A song </a:t>
            </a:r>
            <a:r>
              <a:rPr lang="en-US" b="1" kern="0" spc="-66" dirty="0">
                <a:solidFill>
                  <a:srgbClr val="272525"/>
                </a:solidFill>
                <a:ea typeface="p22-mackinac-pro" pitchFamily="34" charset="-122"/>
                <a:cs typeface="p22-mackinac-pro" pitchFamily="34" charset="-120"/>
              </a:rPr>
              <a:t>is </a:t>
            </a:r>
            <a:r>
              <a:rPr lang="en-US" sz="1800" b="1" kern="0" spc="-66" dirty="0">
                <a:solidFill>
                  <a:srgbClr val="272525"/>
                </a:solidFill>
                <a:ea typeface="p22-mackinac-pro" pitchFamily="34" charset="-122"/>
                <a:cs typeface="p22-mackinac-pro" pitchFamily="34" charset="-120"/>
              </a:rPr>
              <a:t>listened for an average of 2.203 users, with minimum 1 and maximum 53 users.</a:t>
            </a:r>
            <a:endParaRPr lang="en-IN" dirty="0"/>
          </a:p>
        </p:txBody>
      </p:sp>
    </p:spTree>
    <p:extLst>
      <p:ext uri="{BB962C8B-B14F-4D97-AF65-F5344CB8AC3E}">
        <p14:creationId xmlns:p14="http://schemas.microsoft.com/office/powerpoint/2010/main" val="3947642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96849" cy="8394978"/>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1587400" y="623233"/>
            <a:ext cx="9400461"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Model Building: Model selection and implementation</a:t>
            </a:r>
            <a:endParaRPr lang="en-US" sz="4374" dirty="0"/>
          </a:p>
        </p:txBody>
      </p:sp>
      <p:sp>
        <p:nvSpPr>
          <p:cNvPr id="5" name="Shape 3"/>
          <p:cNvSpPr/>
          <p:nvPr/>
        </p:nvSpPr>
        <p:spPr>
          <a:xfrm>
            <a:off x="7293054" y="2252782"/>
            <a:ext cx="44410" cy="4862632"/>
          </a:xfrm>
          <a:prstGeom prst="rect">
            <a:avLst/>
          </a:prstGeom>
          <a:solidFill>
            <a:srgbClr val="C1AFE9"/>
          </a:solidFill>
          <a:ln/>
        </p:spPr>
        <p:txBody>
          <a:bodyPr/>
          <a:lstStyle/>
          <a:p>
            <a:endParaRPr lang="en-IN"/>
          </a:p>
        </p:txBody>
      </p:sp>
      <p:sp>
        <p:nvSpPr>
          <p:cNvPr id="6" name="Shape 4"/>
          <p:cNvSpPr/>
          <p:nvPr/>
        </p:nvSpPr>
        <p:spPr>
          <a:xfrm>
            <a:off x="7565172" y="2654082"/>
            <a:ext cx="777597" cy="44410"/>
          </a:xfrm>
          <a:prstGeom prst="rect">
            <a:avLst/>
          </a:prstGeom>
          <a:solidFill>
            <a:srgbClr val="C1AFE9"/>
          </a:solidFill>
          <a:ln/>
        </p:spPr>
        <p:txBody>
          <a:bodyPr/>
          <a:lstStyle/>
          <a:p>
            <a:endParaRPr lang="en-IN"/>
          </a:p>
        </p:txBody>
      </p:sp>
      <p:sp>
        <p:nvSpPr>
          <p:cNvPr id="7" name="Shape 5"/>
          <p:cNvSpPr/>
          <p:nvPr/>
        </p:nvSpPr>
        <p:spPr>
          <a:xfrm>
            <a:off x="7032002" y="2404110"/>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8" name="Text 6"/>
          <p:cNvSpPr/>
          <p:nvPr/>
        </p:nvSpPr>
        <p:spPr>
          <a:xfrm>
            <a:off x="7251561" y="2468047"/>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7"/>
          <p:cNvSpPr/>
          <p:nvPr/>
        </p:nvSpPr>
        <p:spPr>
          <a:xfrm>
            <a:off x="8537258" y="2474952"/>
            <a:ext cx="3774877"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Overview of different models</a:t>
            </a:r>
            <a:endParaRPr lang="en-US" sz="2187" dirty="0"/>
          </a:p>
        </p:txBody>
      </p:sp>
      <p:sp>
        <p:nvSpPr>
          <p:cNvPr id="10" name="Text 8"/>
          <p:cNvSpPr/>
          <p:nvPr/>
        </p:nvSpPr>
        <p:spPr>
          <a:xfrm>
            <a:off x="8537258" y="3044309"/>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Compare and evaluate different models used for music recommendation systems.</a:t>
            </a:r>
            <a:endParaRPr lang="en-US" sz="1750" dirty="0"/>
          </a:p>
        </p:txBody>
      </p:sp>
      <p:sp>
        <p:nvSpPr>
          <p:cNvPr id="11" name="Shape 9"/>
          <p:cNvSpPr/>
          <p:nvPr/>
        </p:nvSpPr>
        <p:spPr>
          <a:xfrm>
            <a:off x="6287631" y="3764935"/>
            <a:ext cx="777597" cy="44410"/>
          </a:xfrm>
          <a:prstGeom prst="rect">
            <a:avLst/>
          </a:prstGeom>
          <a:solidFill>
            <a:srgbClr val="C1AFE9"/>
          </a:solidFill>
          <a:ln/>
        </p:spPr>
        <p:txBody>
          <a:bodyPr/>
          <a:lstStyle/>
          <a:p>
            <a:endParaRPr lang="en-IN"/>
          </a:p>
        </p:txBody>
      </p:sp>
      <p:sp>
        <p:nvSpPr>
          <p:cNvPr id="12" name="Shape 10"/>
          <p:cNvSpPr/>
          <p:nvPr/>
        </p:nvSpPr>
        <p:spPr>
          <a:xfrm>
            <a:off x="7065228" y="3537228"/>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3" name="Text 11"/>
          <p:cNvSpPr/>
          <p:nvPr/>
        </p:nvSpPr>
        <p:spPr>
          <a:xfrm>
            <a:off x="7224891" y="3578900"/>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2"/>
          <p:cNvSpPr/>
          <p:nvPr/>
        </p:nvSpPr>
        <p:spPr>
          <a:xfrm>
            <a:off x="2037993" y="3585805"/>
            <a:ext cx="4055150" cy="694373"/>
          </a:xfrm>
          <a:prstGeom prst="rect">
            <a:avLst/>
          </a:prstGeom>
          <a:noFill/>
          <a:ln/>
        </p:spPr>
        <p:txBody>
          <a:bodyPr wrap="square" rtlCol="0" anchor="t"/>
          <a:lstStyle/>
          <a:p>
            <a:pPr marL="0" indent="0" algn="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Evaluation of model performance</a:t>
            </a:r>
            <a:endParaRPr lang="en-US" sz="2187" dirty="0"/>
          </a:p>
        </p:txBody>
      </p:sp>
      <p:sp>
        <p:nvSpPr>
          <p:cNvPr id="15" name="Text 13"/>
          <p:cNvSpPr/>
          <p:nvPr/>
        </p:nvSpPr>
        <p:spPr>
          <a:xfrm>
            <a:off x="2037993" y="4502348"/>
            <a:ext cx="4055150" cy="1066205"/>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Examine the performance metrics and evaluation methods used to assess the effectiveness of our model.</a:t>
            </a:r>
            <a:endParaRPr lang="en-US" sz="1750" dirty="0"/>
          </a:p>
        </p:txBody>
      </p:sp>
      <p:sp>
        <p:nvSpPr>
          <p:cNvPr id="16" name="Shape 14"/>
          <p:cNvSpPr/>
          <p:nvPr/>
        </p:nvSpPr>
        <p:spPr>
          <a:xfrm>
            <a:off x="7565172" y="5089505"/>
            <a:ext cx="777597" cy="44410"/>
          </a:xfrm>
          <a:prstGeom prst="rect">
            <a:avLst/>
          </a:prstGeom>
          <a:solidFill>
            <a:srgbClr val="C1AFE9"/>
          </a:solidFill>
          <a:ln/>
        </p:spPr>
        <p:txBody>
          <a:bodyPr/>
          <a:lstStyle/>
          <a:p>
            <a:endParaRPr lang="en-IN"/>
          </a:p>
        </p:txBody>
      </p:sp>
      <p:sp>
        <p:nvSpPr>
          <p:cNvPr id="17" name="Shape 15"/>
          <p:cNvSpPr/>
          <p:nvPr/>
        </p:nvSpPr>
        <p:spPr>
          <a:xfrm>
            <a:off x="7065228" y="4861798"/>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8" name="Text 16"/>
          <p:cNvSpPr/>
          <p:nvPr/>
        </p:nvSpPr>
        <p:spPr>
          <a:xfrm>
            <a:off x="7221081" y="4903470"/>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7"/>
          <p:cNvSpPr/>
          <p:nvPr/>
        </p:nvSpPr>
        <p:spPr>
          <a:xfrm>
            <a:off x="8537258" y="4910376"/>
            <a:ext cx="4055150" cy="694373"/>
          </a:xfrm>
          <a:prstGeom prst="rect">
            <a:avLst/>
          </a:prstGeom>
          <a:noFill/>
          <a:ln/>
        </p:spPr>
        <p:txBody>
          <a:bodyPr wrap="squar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Implementation of the chosen model</a:t>
            </a:r>
            <a:endParaRPr lang="en-US" sz="2187" dirty="0"/>
          </a:p>
        </p:txBody>
      </p:sp>
      <p:sp>
        <p:nvSpPr>
          <p:cNvPr id="20" name="Text 18"/>
          <p:cNvSpPr/>
          <p:nvPr/>
        </p:nvSpPr>
        <p:spPr>
          <a:xfrm>
            <a:off x="8537258" y="5826919"/>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Learn about the step-by-step implementation of our selected model for music recommendations.</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26B4B3-B438-F7A5-24DC-D160C8F467EA}"/>
              </a:ext>
            </a:extLst>
          </p:cNvPr>
          <p:cNvSpPr txBox="1"/>
          <p:nvPr/>
        </p:nvSpPr>
        <p:spPr>
          <a:xfrm>
            <a:off x="568841" y="411088"/>
            <a:ext cx="6331689" cy="769378"/>
          </a:xfrm>
          <a:prstGeom prst="rect">
            <a:avLst/>
          </a:prstGeom>
          <a:noFill/>
          <a:ln/>
        </p:spPr>
        <p:txBody>
          <a:bodyPr wrap="none" rtlCol="0" anchor="t"/>
          <a:lstStyle>
            <a:defPPr>
              <a:defRPr lang="en-US"/>
            </a:defPPr>
            <a:lvl1pPr indent="0">
              <a:lnSpc>
                <a:spcPts val="5468"/>
              </a:lnSpc>
              <a:buNone/>
              <a:defRPr sz="4374" b="1" kern="0" spc="-131">
                <a:solidFill>
                  <a:srgbClr val="591CE6"/>
                </a:solidFill>
                <a:latin typeface="p22-mackinac-pro" pitchFamily="34" charset="0"/>
                <a:ea typeface="p22-mackinac-pro" pitchFamily="34" charset="-122"/>
                <a:cs typeface="p22-mackinac-pro" pitchFamily="34" charset="-120"/>
              </a:defRPr>
            </a:lvl1pPr>
          </a:lstStyle>
          <a:p>
            <a:r>
              <a:rPr lang="en-US" sz="4000" dirty="0">
                <a:latin typeface="Eudoxus Sans"/>
              </a:rPr>
              <a:t>Overview of different models:</a:t>
            </a:r>
            <a:endParaRPr lang="en-US" sz="3200" dirty="0">
              <a:latin typeface="Eudoxus Sans"/>
            </a:endParaRPr>
          </a:p>
        </p:txBody>
      </p:sp>
      <p:sp>
        <p:nvSpPr>
          <p:cNvPr id="5" name="TextBox 4">
            <a:extLst>
              <a:ext uri="{FF2B5EF4-FFF2-40B4-BE49-F238E27FC236}">
                <a16:creationId xmlns:a16="http://schemas.microsoft.com/office/drawing/2014/main" id="{D0F7BF59-0C30-F674-CAF9-7DDDE3B0D6B7}"/>
              </a:ext>
            </a:extLst>
          </p:cNvPr>
          <p:cNvSpPr txBox="1"/>
          <p:nvPr/>
        </p:nvSpPr>
        <p:spPr>
          <a:xfrm>
            <a:off x="568841" y="1400963"/>
            <a:ext cx="5289699" cy="759182"/>
          </a:xfrm>
          <a:prstGeom prst="rect">
            <a:avLst/>
          </a:prstGeom>
          <a:noFill/>
        </p:spPr>
        <p:txBody>
          <a:bodyPr wrap="square">
            <a:spAutoFit/>
          </a:bodyPr>
          <a:lstStyle/>
          <a:p>
            <a:pPr marL="0" indent="0">
              <a:lnSpc>
                <a:spcPts val="2734"/>
              </a:lnSpc>
              <a:buNone/>
            </a:pPr>
            <a:r>
              <a:rPr lang="en-US" sz="1800" b="1" kern="0" spc="-66" dirty="0">
                <a:solidFill>
                  <a:srgbClr val="272525"/>
                </a:solidFill>
                <a:ea typeface="p22-mackinac-pro" pitchFamily="34" charset="-122"/>
                <a:cs typeface="p22-mackinac-pro" pitchFamily="34" charset="-120"/>
              </a:rPr>
              <a:t>Feature (X) : </a:t>
            </a:r>
            <a:r>
              <a:rPr lang="en-US" b="1" kern="0" spc="-66" dirty="0">
                <a:solidFill>
                  <a:srgbClr val="272525"/>
                </a:solidFill>
                <a:ea typeface="p22-mackinac-pro" pitchFamily="34" charset="-122"/>
                <a:cs typeface="p22-mackinac-pro" pitchFamily="34" charset="-120"/>
              </a:rPr>
              <a:t>D</a:t>
            </a:r>
            <a:r>
              <a:rPr lang="en-US" sz="1800" kern="0" spc="-66" dirty="0">
                <a:solidFill>
                  <a:srgbClr val="272525"/>
                </a:solidFill>
                <a:ea typeface="p22-mackinac-pro" pitchFamily="34" charset="-122"/>
                <a:cs typeface="p22-mackinac-pro" pitchFamily="34" charset="-120"/>
              </a:rPr>
              <a:t>anceability, </a:t>
            </a:r>
            <a:r>
              <a:rPr lang="en-US" kern="0" spc="-66" dirty="0">
                <a:solidFill>
                  <a:srgbClr val="272525"/>
                </a:solidFill>
                <a:ea typeface="p22-mackinac-pro" pitchFamily="34" charset="-122"/>
                <a:cs typeface="p22-mackinac-pro" pitchFamily="34" charset="-120"/>
              </a:rPr>
              <a:t>E</a:t>
            </a:r>
            <a:r>
              <a:rPr lang="en-US" sz="1800" kern="0" spc="-66" dirty="0">
                <a:solidFill>
                  <a:srgbClr val="272525"/>
                </a:solidFill>
                <a:ea typeface="p22-mackinac-pro" pitchFamily="34" charset="-122"/>
                <a:cs typeface="p22-mackinac-pro" pitchFamily="34" charset="-120"/>
              </a:rPr>
              <a:t>nergy, Key, Mode, Acousticness, </a:t>
            </a:r>
            <a:r>
              <a:rPr lang="en-US" kern="0" spc="-66" dirty="0">
                <a:solidFill>
                  <a:srgbClr val="272525"/>
                </a:solidFill>
                <a:ea typeface="p22-mackinac-pro" pitchFamily="34" charset="-122"/>
                <a:cs typeface="p22-mackinac-pro" pitchFamily="34" charset="-120"/>
              </a:rPr>
              <a:t>I</a:t>
            </a:r>
            <a:r>
              <a:rPr lang="en-US" sz="1800" kern="0" spc="-66" dirty="0">
                <a:solidFill>
                  <a:srgbClr val="272525"/>
                </a:solidFill>
                <a:ea typeface="p22-mackinac-pro" pitchFamily="34" charset="-122"/>
                <a:cs typeface="p22-mackinac-pro" pitchFamily="34" charset="-120"/>
              </a:rPr>
              <a:t>nstrumentalness, Valence, Tempo, Time signature </a:t>
            </a:r>
            <a:endParaRPr lang="en-US" sz="1800" dirty="0"/>
          </a:p>
        </p:txBody>
      </p:sp>
      <p:sp>
        <p:nvSpPr>
          <p:cNvPr id="7" name="TextBox 6">
            <a:extLst>
              <a:ext uri="{FF2B5EF4-FFF2-40B4-BE49-F238E27FC236}">
                <a16:creationId xmlns:a16="http://schemas.microsoft.com/office/drawing/2014/main" id="{C5033878-87BF-0A72-ACF6-046009B86DFC}"/>
              </a:ext>
            </a:extLst>
          </p:cNvPr>
          <p:cNvSpPr txBox="1"/>
          <p:nvPr/>
        </p:nvSpPr>
        <p:spPr>
          <a:xfrm>
            <a:off x="568841" y="2380642"/>
            <a:ext cx="2923953" cy="369332"/>
          </a:xfrm>
          <a:prstGeom prst="rect">
            <a:avLst/>
          </a:prstGeom>
          <a:noFill/>
        </p:spPr>
        <p:txBody>
          <a:bodyPr wrap="square">
            <a:spAutoFit/>
          </a:bodyPr>
          <a:lstStyle/>
          <a:p>
            <a:r>
              <a:rPr lang="en-US" b="1" kern="0" spc="-66" dirty="0">
                <a:solidFill>
                  <a:srgbClr val="272525"/>
                </a:solidFill>
                <a:ea typeface="p22-mackinac-pro" pitchFamily="34" charset="-122"/>
                <a:cs typeface="p22-mackinac-pro" pitchFamily="34" charset="-120"/>
              </a:rPr>
              <a:t>Target (Y)</a:t>
            </a:r>
            <a:r>
              <a:rPr lang="en-US" sz="1800" b="1" kern="0" spc="-66" dirty="0">
                <a:solidFill>
                  <a:srgbClr val="272525"/>
                </a:solidFill>
                <a:ea typeface="p22-mackinac-pro" pitchFamily="34" charset="-122"/>
                <a:cs typeface="p22-mackinac-pro" pitchFamily="34" charset="-120"/>
              </a:rPr>
              <a:t> : </a:t>
            </a:r>
            <a:r>
              <a:rPr lang="en-US" sz="1800" kern="0" spc="-66" dirty="0">
                <a:solidFill>
                  <a:srgbClr val="272525"/>
                </a:solidFill>
                <a:ea typeface="p22-mackinac-pro" pitchFamily="34" charset="-122"/>
                <a:cs typeface="p22-mackinac-pro" pitchFamily="34" charset="-120"/>
              </a:rPr>
              <a:t>Spotify Popularity </a:t>
            </a:r>
            <a:endParaRPr lang="en-IN" dirty="0"/>
          </a:p>
        </p:txBody>
      </p:sp>
      <p:sp>
        <p:nvSpPr>
          <p:cNvPr id="9" name="TextBox 8">
            <a:extLst>
              <a:ext uri="{FF2B5EF4-FFF2-40B4-BE49-F238E27FC236}">
                <a16:creationId xmlns:a16="http://schemas.microsoft.com/office/drawing/2014/main" id="{6B9E29EF-CA2C-2E8A-3C81-37849D3E4257}"/>
              </a:ext>
            </a:extLst>
          </p:cNvPr>
          <p:cNvSpPr txBox="1"/>
          <p:nvPr/>
        </p:nvSpPr>
        <p:spPr>
          <a:xfrm>
            <a:off x="840303" y="2605627"/>
            <a:ext cx="2046768" cy="729687"/>
          </a:xfrm>
          <a:prstGeom prst="rect">
            <a:avLst/>
          </a:prstGeom>
          <a:noFill/>
          <a:ln/>
        </p:spPr>
        <p:txBody>
          <a:bodyPr wrap="none" rtlCol="0" anchor="t"/>
          <a:lstStyle>
            <a:defPPr>
              <a:defRPr lang="en-US"/>
            </a:defPPr>
            <a:lvl1pPr indent="0">
              <a:lnSpc>
                <a:spcPts val="5468"/>
              </a:lnSpc>
              <a:buNone/>
              <a:defRPr sz="4000" b="1" kern="0" spc="-131">
                <a:solidFill>
                  <a:srgbClr val="591CE6"/>
                </a:solidFill>
                <a:latin typeface="Eudoxus Sans"/>
                <a:ea typeface="p22-mackinac-pro" pitchFamily="34" charset="-122"/>
                <a:cs typeface="p22-mackinac-pro" pitchFamily="34" charset="-120"/>
              </a:defRPr>
            </a:lvl1pPr>
          </a:lstStyle>
          <a:p>
            <a:r>
              <a:rPr lang="en-US" sz="1800" dirty="0"/>
              <a:t>1. Linear Regression:</a:t>
            </a:r>
            <a:endParaRPr lang="en-IN" sz="1800" dirty="0"/>
          </a:p>
        </p:txBody>
      </p:sp>
      <p:pic>
        <p:nvPicPr>
          <p:cNvPr id="6146" name="Picture 2">
            <a:extLst>
              <a:ext uri="{FF2B5EF4-FFF2-40B4-BE49-F238E27FC236}">
                <a16:creationId xmlns:a16="http://schemas.microsoft.com/office/drawing/2014/main" id="{BAD3D994-508F-446A-C557-14B4E0855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303" y="3313767"/>
            <a:ext cx="4746773" cy="3825882"/>
          </a:xfrm>
          <a:prstGeom prst="rect">
            <a:avLst/>
          </a:prstGeom>
          <a:ln w="38100" cap="sq">
            <a:solidFill>
              <a:srgbClr val="000000"/>
            </a:solidFill>
            <a:prstDash val="solid"/>
            <a:miter lim="800000"/>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5B7049D-09BF-BBAD-F2AA-90AD23413F4C}"/>
              </a:ext>
            </a:extLst>
          </p:cNvPr>
          <p:cNvSpPr txBox="1"/>
          <p:nvPr/>
        </p:nvSpPr>
        <p:spPr>
          <a:xfrm>
            <a:off x="381000" y="7362232"/>
            <a:ext cx="7322288"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Squared Error (MSE): 0.9529041060048986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Percentage Error (MAPE): 42762.81483899972</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FF4777B8-959E-5AC5-2D6A-CFF3ADF7FF97}"/>
              </a:ext>
            </a:extLst>
          </p:cNvPr>
          <p:cNvSpPr txBox="1"/>
          <p:nvPr/>
        </p:nvSpPr>
        <p:spPr>
          <a:xfrm>
            <a:off x="7476460" y="2565308"/>
            <a:ext cx="2630342" cy="729687"/>
          </a:xfrm>
          <a:prstGeom prst="rect">
            <a:avLst/>
          </a:prstGeom>
          <a:noFill/>
          <a:ln/>
        </p:spPr>
        <p:txBody>
          <a:bodyPr wrap="none" rtlCol="0" anchor="t"/>
          <a:lstStyle>
            <a:defPPr>
              <a:defRPr lang="en-US"/>
            </a:defPPr>
            <a:lvl1pPr indent="0">
              <a:lnSpc>
                <a:spcPts val="5468"/>
              </a:lnSpc>
              <a:buNone/>
              <a:defRPr sz="4000" b="1" kern="0" spc="-131">
                <a:solidFill>
                  <a:srgbClr val="591CE6"/>
                </a:solidFill>
                <a:latin typeface="Eudoxus Sans"/>
                <a:ea typeface="p22-mackinac-pro" pitchFamily="34" charset="-122"/>
                <a:cs typeface="p22-mackinac-pro" pitchFamily="34" charset="-120"/>
              </a:defRPr>
            </a:lvl1pPr>
          </a:lstStyle>
          <a:p>
            <a:r>
              <a:rPr lang="en-US" sz="1800" dirty="0"/>
              <a:t>2. Random Forest Regressor</a:t>
            </a:r>
            <a:endParaRPr lang="en-IN" sz="1800" dirty="0"/>
          </a:p>
        </p:txBody>
      </p:sp>
      <p:sp>
        <p:nvSpPr>
          <p:cNvPr id="14" name="TextBox 13">
            <a:extLst>
              <a:ext uri="{FF2B5EF4-FFF2-40B4-BE49-F238E27FC236}">
                <a16:creationId xmlns:a16="http://schemas.microsoft.com/office/drawing/2014/main" id="{E9C65015-75F5-59A1-F4B3-9A200B98555F}"/>
              </a:ext>
            </a:extLst>
          </p:cNvPr>
          <p:cNvSpPr txBox="1"/>
          <p:nvPr/>
        </p:nvSpPr>
        <p:spPr>
          <a:xfrm>
            <a:off x="7563293" y="7139649"/>
            <a:ext cx="6686107"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Squared Error: 1.061711283186876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Error: 0.8000961177705082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Percentage Error: 692100.6050998819</a:t>
            </a:r>
            <a:r>
              <a:rPr kumimoji="0" lang="en-US" altLang="en-US" sz="1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6150" name="Picture 6">
            <a:extLst>
              <a:ext uri="{FF2B5EF4-FFF2-40B4-BE49-F238E27FC236}">
                <a16:creationId xmlns:a16="http://schemas.microsoft.com/office/drawing/2014/main" id="{36EC46FE-B1F8-4644-1626-EDF5E1705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460" y="3483289"/>
            <a:ext cx="5952460" cy="3468065"/>
          </a:xfrm>
          <a:prstGeom prst="rect">
            <a:avLst/>
          </a:prstGeom>
          <a:ln w="38100" cap="sq">
            <a:solidFill>
              <a:srgbClr val="000000"/>
            </a:solidFill>
            <a:prstDash val="solid"/>
            <a:miter lim="800000"/>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395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9E29EF-CA2C-2E8A-3C81-37849D3E4257}"/>
              </a:ext>
            </a:extLst>
          </p:cNvPr>
          <p:cNvSpPr txBox="1"/>
          <p:nvPr/>
        </p:nvSpPr>
        <p:spPr>
          <a:xfrm>
            <a:off x="925364" y="601161"/>
            <a:ext cx="2046768" cy="729687"/>
          </a:xfrm>
          <a:prstGeom prst="rect">
            <a:avLst/>
          </a:prstGeom>
          <a:noFill/>
          <a:ln/>
        </p:spPr>
        <p:txBody>
          <a:bodyPr wrap="none" rtlCol="0" anchor="t"/>
          <a:lstStyle>
            <a:defPPr>
              <a:defRPr lang="en-US"/>
            </a:defPPr>
            <a:lvl1pPr indent="0">
              <a:lnSpc>
                <a:spcPts val="5468"/>
              </a:lnSpc>
              <a:buNone/>
              <a:defRPr sz="4000" b="1" kern="0" spc="-131">
                <a:solidFill>
                  <a:srgbClr val="591CE6"/>
                </a:solidFill>
                <a:latin typeface="Eudoxus Sans"/>
                <a:ea typeface="p22-mackinac-pro" pitchFamily="34" charset="-122"/>
                <a:cs typeface="p22-mackinac-pro" pitchFamily="34" charset="-120"/>
              </a:defRPr>
            </a:lvl1pPr>
          </a:lstStyle>
          <a:p>
            <a:r>
              <a:rPr lang="en-US" sz="1800" dirty="0"/>
              <a:t>3. K Neighbors Regressor</a:t>
            </a:r>
            <a:endParaRPr lang="en-IN" sz="1800" dirty="0"/>
          </a:p>
        </p:txBody>
      </p:sp>
      <p:sp>
        <p:nvSpPr>
          <p:cNvPr id="11" name="TextBox 10">
            <a:extLst>
              <a:ext uri="{FF2B5EF4-FFF2-40B4-BE49-F238E27FC236}">
                <a16:creationId xmlns:a16="http://schemas.microsoft.com/office/drawing/2014/main" id="{75B7049D-09BF-BBAD-F2AA-90AD23413F4C}"/>
              </a:ext>
            </a:extLst>
          </p:cNvPr>
          <p:cNvSpPr txBox="1"/>
          <p:nvPr/>
        </p:nvSpPr>
        <p:spPr>
          <a:xfrm>
            <a:off x="784706" y="6629592"/>
            <a:ext cx="7322288"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Squared Error: 1.1313030223149874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Error: 0.8239143821498605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Percentage Error: 9118094.961393878</a:t>
            </a:r>
            <a:r>
              <a:rPr kumimoji="0" lang="en-US" altLang="en-US" sz="1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FF4777B8-959E-5AC5-2D6A-CFF3ADF7FF97}"/>
              </a:ext>
            </a:extLst>
          </p:cNvPr>
          <p:cNvSpPr txBox="1"/>
          <p:nvPr/>
        </p:nvSpPr>
        <p:spPr>
          <a:xfrm>
            <a:off x="7561521" y="560842"/>
            <a:ext cx="2630342" cy="729687"/>
          </a:xfrm>
          <a:prstGeom prst="rect">
            <a:avLst/>
          </a:prstGeom>
          <a:noFill/>
          <a:ln/>
        </p:spPr>
        <p:txBody>
          <a:bodyPr wrap="none" rtlCol="0" anchor="t"/>
          <a:lstStyle>
            <a:defPPr>
              <a:defRPr lang="en-US"/>
            </a:defPPr>
            <a:lvl1pPr indent="0">
              <a:lnSpc>
                <a:spcPts val="5468"/>
              </a:lnSpc>
              <a:buNone/>
              <a:defRPr sz="4000" b="1" kern="0" spc="-131">
                <a:solidFill>
                  <a:srgbClr val="591CE6"/>
                </a:solidFill>
                <a:latin typeface="Eudoxus Sans"/>
                <a:ea typeface="p22-mackinac-pro" pitchFamily="34" charset="-122"/>
                <a:cs typeface="p22-mackinac-pro" pitchFamily="34" charset="-120"/>
              </a:defRPr>
            </a:lvl1pPr>
          </a:lstStyle>
          <a:p>
            <a:r>
              <a:rPr lang="en-US" sz="1800" dirty="0"/>
              <a:t>4. Decision Tree Regressor</a:t>
            </a:r>
            <a:endParaRPr lang="en-IN" sz="1800" dirty="0"/>
          </a:p>
        </p:txBody>
      </p:sp>
      <p:pic>
        <p:nvPicPr>
          <p:cNvPr id="7171" name="Picture 3">
            <a:extLst>
              <a:ext uri="{FF2B5EF4-FFF2-40B4-BE49-F238E27FC236}">
                <a16:creationId xmlns:a16="http://schemas.microsoft.com/office/drawing/2014/main" id="{9F10468D-8C5D-DE69-1D31-AFFB0182D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06" y="1580305"/>
            <a:ext cx="6427904" cy="4178897"/>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76FA0F-DF5D-171E-7F03-91C3317A4820}"/>
              </a:ext>
            </a:extLst>
          </p:cNvPr>
          <p:cNvSpPr txBox="1"/>
          <p:nvPr/>
        </p:nvSpPr>
        <p:spPr>
          <a:xfrm>
            <a:off x="7710019" y="6622905"/>
            <a:ext cx="7322288"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Squared Error: 1.868105736537806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Error: 1.0662343074105876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Percentage Error: 11397315.334467398</a:t>
            </a:r>
            <a:r>
              <a:rPr kumimoji="0" lang="en-US" altLang="en-US" sz="1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174" name="Picture 6">
            <a:extLst>
              <a:ext uri="{FF2B5EF4-FFF2-40B4-BE49-F238E27FC236}">
                <a16:creationId xmlns:a16="http://schemas.microsoft.com/office/drawing/2014/main" id="{144ABE36-371E-720C-5537-7E1178BF2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0019" y="1580305"/>
            <a:ext cx="6313328" cy="4759510"/>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4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1846607" y="1237233"/>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Introduction</a:t>
            </a:r>
            <a:endParaRPr lang="en-US" sz="4374" dirty="0"/>
          </a:p>
        </p:txBody>
      </p:sp>
      <p:sp>
        <p:nvSpPr>
          <p:cNvPr id="5" name="Shape 3"/>
          <p:cNvSpPr/>
          <p:nvPr/>
        </p:nvSpPr>
        <p:spPr>
          <a:xfrm>
            <a:off x="1559527" y="2737194"/>
            <a:ext cx="3370064" cy="3157299"/>
          </a:xfrm>
          <a:prstGeom prst="roundRect">
            <a:avLst>
              <a:gd name="adj" fmla="val 3167"/>
            </a:avLst>
          </a:prstGeom>
          <a:solidFill>
            <a:srgbClr val="E0D7F4"/>
          </a:solidFill>
          <a:ln w="13811">
            <a:solidFill>
              <a:srgbClr val="C1AFE9"/>
            </a:solidFill>
            <a:prstDash val="solid"/>
          </a:ln>
        </p:spPr>
        <p:txBody>
          <a:bodyPr/>
          <a:lstStyle/>
          <a:p>
            <a:endParaRPr lang="en-IN"/>
          </a:p>
        </p:txBody>
      </p:sp>
      <p:sp>
        <p:nvSpPr>
          <p:cNvPr id="6" name="Text 4"/>
          <p:cNvSpPr/>
          <p:nvPr/>
        </p:nvSpPr>
        <p:spPr>
          <a:xfrm>
            <a:off x="1795509" y="2973176"/>
            <a:ext cx="2898100" cy="1041559"/>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What is a music recommendation system?</a:t>
            </a:r>
            <a:endParaRPr lang="en-US" sz="2187" dirty="0"/>
          </a:p>
        </p:txBody>
      </p:sp>
      <p:sp>
        <p:nvSpPr>
          <p:cNvPr id="7" name="Text 5"/>
          <p:cNvSpPr/>
          <p:nvPr/>
        </p:nvSpPr>
        <p:spPr>
          <a:xfrm>
            <a:off x="1795509" y="4236905"/>
            <a:ext cx="2898100"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Explore the concept and functionalities of music recommendation systems.</a:t>
            </a:r>
            <a:endParaRPr lang="en-US" sz="1750" dirty="0"/>
          </a:p>
        </p:txBody>
      </p:sp>
      <p:sp>
        <p:nvSpPr>
          <p:cNvPr id="8" name="Shape 6"/>
          <p:cNvSpPr/>
          <p:nvPr/>
        </p:nvSpPr>
        <p:spPr>
          <a:xfrm>
            <a:off x="5644039" y="2737194"/>
            <a:ext cx="3370064" cy="3157299"/>
          </a:xfrm>
          <a:prstGeom prst="roundRect">
            <a:avLst>
              <a:gd name="adj" fmla="val 3167"/>
            </a:avLst>
          </a:prstGeom>
          <a:solidFill>
            <a:srgbClr val="E0D7F4"/>
          </a:solidFill>
          <a:ln w="13811">
            <a:solidFill>
              <a:srgbClr val="C1AFE9"/>
            </a:solidFill>
            <a:prstDash val="solid"/>
          </a:ln>
        </p:spPr>
        <p:txBody>
          <a:bodyPr/>
          <a:lstStyle/>
          <a:p>
            <a:endParaRPr lang="en-IN"/>
          </a:p>
        </p:txBody>
      </p:sp>
      <p:sp>
        <p:nvSpPr>
          <p:cNvPr id="9" name="Text 7"/>
          <p:cNvSpPr/>
          <p:nvPr/>
        </p:nvSpPr>
        <p:spPr>
          <a:xfrm>
            <a:off x="5866209" y="2973177"/>
            <a:ext cx="2898100" cy="974355"/>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Importance of music recommendation systems</a:t>
            </a:r>
            <a:endParaRPr lang="en-US" sz="2187" dirty="0"/>
          </a:p>
        </p:txBody>
      </p:sp>
      <p:sp>
        <p:nvSpPr>
          <p:cNvPr id="10" name="Text 8"/>
          <p:cNvSpPr/>
          <p:nvPr/>
        </p:nvSpPr>
        <p:spPr>
          <a:xfrm>
            <a:off x="5866209" y="4236905"/>
            <a:ext cx="3147894" cy="15791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Understand the impact of personalized music recommendations on user engagement and retention.</a:t>
            </a:r>
            <a:endParaRPr lang="en-US" sz="1750" dirty="0"/>
          </a:p>
        </p:txBody>
      </p:sp>
      <p:sp>
        <p:nvSpPr>
          <p:cNvPr id="11" name="Shape 9"/>
          <p:cNvSpPr/>
          <p:nvPr/>
        </p:nvSpPr>
        <p:spPr>
          <a:xfrm>
            <a:off x="9693295" y="2737194"/>
            <a:ext cx="3370064" cy="3157299"/>
          </a:xfrm>
          <a:prstGeom prst="roundRect">
            <a:avLst>
              <a:gd name="adj" fmla="val 3167"/>
            </a:avLst>
          </a:prstGeom>
          <a:solidFill>
            <a:srgbClr val="E0D7F4"/>
          </a:solidFill>
          <a:ln w="13811">
            <a:solidFill>
              <a:srgbClr val="C1AFE9"/>
            </a:solidFill>
            <a:prstDash val="solid"/>
          </a:ln>
        </p:spPr>
        <p:txBody>
          <a:bodyPr/>
          <a:lstStyle/>
          <a:p>
            <a:endParaRPr lang="en-IN"/>
          </a:p>
        </p:txBody>
      </p:sp>
      <p:sp>
        <p:nvSpPr>
          <p:cNvPr id="12" name="Text 10"/>
          <p:cNvSpPr/>
          <p:nvPr/>
        </p:nvSpPr>
        <p:spPr>
          <a:xfrm>
            <a:off x="9929277" y="2973176"/>
            <a:ext cx="2898100"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Overview of the project</a:t>
            </a:r>
            <a:endParaRPr lang="en-US" sz="2187" dirty="0"/>
          </a:p>
        </p:txBody>
      </p:sp>
      <p:sp>
        <p:nvSpPr>
          <p:cNvPr id="13" name="Text 11"/>
          <p:cNvSpPr/>
          <p:nvPr/>
        </p:nvSpPr>
        <p:spPr>
          <a:xfrm>
            <a:off x="9929277" y="3889719"/>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Get an overview of our data science project on building a music recommendation system.</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9E29EF-CA2C-2E8A-3C81-37849D3E4257}"/>
              </a:ext>
            </a:extLst>
          </p:cNvPr>
          <p:cNvSpPr txBox="1"/>
          <p:nvPr/>
        </p:nvSpPr>
        <p:spPr>
          <a:xfrm>
            <a:off x="925364" y="601161"/>
            <a:ext cx="1647715" cy="696011"/>
          </a:xfrm>
          <a:prstGeom prst="rect">
            <a:avLst/>
          </a:prstGeom>
          <a:noFill/>
          <a:ln/>
        </p:spPr>
        <p:txBody>
          <a:bodyPr wrap="none" rtlCol="0" anchor="t"/>
          <a:lstStyle>
            <a:defPPr>
              <a:defRPr lang="en-US"/>
            </a:defPPr>
            <a:lvl1pPr indent="0">
              <a:lnSpc>
                <a:spcPts val="5468"/>
              </a:lnSpc>
              <a:buNone/>
              <a:defRPr sz="4000" b="1" kern="0" spc="-131">
                <a:solidFill>
                  <a:srgbClr val="591CE6"/>
                </a:solidFill>
                <a:latin typeface="Eudoxus Sans"/>
                <a:ea typeface="p22-mackinac-pro" pitchFamily="34" charset="-122"/>
                <a:cs typeface="p22-mackinac-pro" pitchFamily="34" charset="-120"/>
              </a:defRPr>
            </a:lvl1pPr>
          </a:lstStyle>
          <a:p>
            <a:r>
              <a:rPr lang="en-US" sz="2000" dirty="0">
                <a:ea typeface="p22-mackinac-pro"/>
              </a:rPr>
              <a:t>5. XGB </a:t>
            </a:r>
            <a:r>
              <a:rPr lang="en-US" sz="2000" dirty="0">
                <a:latin typeface="+mn-lt"/>
                <a:ea typeface="p22-mackinac-pro"/>
              </a:rPr>
              <a:t>Regressor</a:t>
            </a:r>
            <a:r>
              <a:rPr lang="en-US" sz="2000" dirty="0">
                <a:ea typeface="p22-mackinac-pro"/>
              </a:rPr>
              <a:t> </a:t>
            </a:r>
            <a:endParaRPr lang="en-IN" sz="2000" dirty="0">
              <a:ea typeface="p22-mackinac-pro"/>
            </a:endParaRPr>
          </a:p>
        </p:txBody>
      </p:sp>
      <p:sp>
        <p:nvSpPr>
          <p:cNvPr id="11" name="TextBox 10">
            <a:extLst>
              <a:ext uri="{FF2B5EF4-FFF2-40B4-BE49-F238E27FC236}">
                <a16:creationId xmlns:a16="http://schemas.microsoft.com/office/drawing/2014/main" id="{75B7049D-09BF-BBAD-F2AA-90AD23413F4C}"/>
              </a:ext>
            </a:extLst>
          </p:cNvPr>
          <p:cNvSpPr txBox="1"/>
          <p:nvPr/>
        </p:nvSpPr>
        <p:spPr>
          <a:xfrm>
            <a:off x="7814930" y="3870475"/>
            <a:ext cx="7322288"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Squared Error: 1.1491712477813893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Error: 0.8311533711594499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Percentage Error: 1999235.1559749127</a:t>
            </a:r>
            <a:r>
              <a:rPr kumimoji="0" lang="en-US" altLang="en-US" sz="1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8196" name="Picture 4">
            <a:extLst>
              <a:ext uri="{FF2B5EF4-FFF2-40B4-BE49-F238E27FC236}">
                <a16:creationId xmlns:a16="http://schemas.microsoft.com/office/drawing/2014/main" id="{6033A6C0-B930-0840-2314-FA4BB4823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364" y="1580568"/>
            <a:ext cx="6537896" cy="5585775"/>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047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9617E-3E24-92EF-C233-2A8B0FC5E953}"/>
              </a:ext>
            </a:extLst>
          </p:cNvPr>
          <p:cNvSpPr txBox="1"/>
          <p:nvPr/>
        </p:nvSpPr>
        <p:spPr>
          <a:xfrm>
            <a:off x="520995" y="335920"/>
            <a:ext cx="7315200" cy="702565"/>
          </a:xfrm>
          <a:prstGeom prst="rect">
            <a:avLst/>
          </a:prstGeom>
          <a:noFill/>
          <a:ln/>
        </p:spPr>
        <p:txBody>
          <a:bodyPr wrap="none" rtlCol="0" anchor="t"/>
          <a:lstStyle>
            <a:defPPr>
              <a:defRPr lang="en-US"/>
            </a:defPPr>
            <a:lvl1pPr indent="0">
              <a:lnSpc>
                <a:spcPts val="5468"/>
              </a:lnSpc>
              <a:buNone/>
              <a:defRPr sz="2400" b="1" kern="0" spc="-131">
                <a:solidFill>
                  <a:srgbClr val="591CE6"/>
                </a:solidFill>
                <a:latin typeface="Eudoxus Sans"/>
                <a:ea typeface="p22-mackinac-pro"/>
                <a:cs typeface="p22-mackinac-pro" pitchFamily="34" charset="-120"/>
              </a:defRPr>
            </a:lvl1pPr>
          </a:lstStyle>
          <a:p>
            <a:r>
              <a:rPr lang="en-IN" dirty="0"/>
              <a:t>6 . Cosine Similarity: Final Model To Recommend</a:t>
            </a:r>
          </a:p>
        </p:txBody>
      </p:sp>
      <p:sp>
        <p:nvSpPr>
          <p:cNvPr id="5" name="TextBox 4">
            <a:extLst>
              <a:ext uri="{FF2B5EF4-FFF2-40B4-BE49-F238E27FC236}">
                <a16:creationId xmlns:a16="http://schemas.microsoft.com/office/drawing/2014/main" id="{CA4A1938-C87F-5409-3F98-9AC41ADCEFDA}"/>
              </a:ext>
            </a:extLst>
          </p:cNvPr>
          <p:cNvSpPr txBox="1"/>
          <p:nvPr/>
        </p:nvSpPr>
        <p:spPr>
          <a:xfrm>
            <a:off x="680482" y="1250454"/>
            <a:ext cx="9335388" cy="235295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b="0" i="0" u="none" strike="noStrike" baseline="0" dirty="0">
                <a:solidFill>
                  <a:srgbClr val="0D0D0D"/>
                </a:solidFill>
              </a:rPr>
              <a:t>The metric cosine similarity assesses how similar two or more vectors are. </a:t>
            </a:r>
          </a:p>
          <a:p>
            <a:pPr marL="342900" indent="-342900">
              <a:lnSpc>
                <a:spcPct val="150000"/>
              </a:lnSpc>
              <a:buFont typeface="Wingdings" panose="05000000000000000000" pitchFamily="2" charset="2"/>
              <a:buChar char="Ø"/>
            </a:pPr>
            <a:r>
              <a:rPr lang="en-US" sz="2000" b="0" i="0" u="none" strike="noStrike" baseline="0" dirty="0">
                <a:solidFill>
                  <a:srgbClr val="0D0D0D"/>
                </a:solidFill>
              </a:rPr>
              <a:t>The cosine similarity is the cosine of the angle between vectors. In most cases, the vectors are non-zero and belong to the inner product space. </a:t>
            </a:r>
          </a:p>
          <a:p>
            <a:pPr marL="342900" indent="-342900">
              <a:lnSpc>
                <a:spcPct val="150000"/>
              </a:lnSpc>
              <a:buFont typeface="Wingdings" panose="05000000000000000000" pitchFamily="2" charset="2"/>
              <a:buChar char="Ø"/>
            </a:pPr>
            <a:r>
              <a:rPr lang="en-US" sz="2000" b="0" i="0" u="none" strike="noStrike" baseline="0" dirty="0">
                <a:solidFill>
                  <a:srgbClr val="0D0D0D"/>
                </a:solidFill>
              </a:rPr>
              <a:t>It is formally described as the difference between the dot product of vectors and the product of the Euclidean norms or magnitude of each vector.</a:t>
            </a:r>
            <a:r>
              <a:rPr lang="en-US" sz="2000" b="1" kern="0" spc="-66" dirty="0">
                <a:solidFill>
                  <a:srgbClr val="272525"/>
                </a:solidFill>
                <a:ea typeface="p22-mackinac-pro" pitchFamily="34" charset="-122"/>
                <a:cs typeface="p22-mackinac-pro" pitchFamily="34" charset="-120"/>
              </a:rPr>
              <a:t> </a:t>
            </a:r>
            <a:endParaRPr lang="en-IN" sz="2000" dirty="0"/>
          </a:p>
        </p:txBody>
      </p:sp>
      <p:pic>
        <p:nvPicPr>
          <p:cNvPr id="10242" name="Picture 2" descr="Using Cosine Similarity to Compare Users in a Recommendation System | by  Xiaotong Ding (Claire) | Medium">
            <a:extLst>
              <a:ext uri="{FF2B5EF4-FFF2-40B4-BE49-F238E27FC236}">
                <a16:creationId xmlns:a16="http://schemas.microsoft.com/office/drawing/2014/main" id="{323100CA-F745-8DD7-71A8-5EB7FD88A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929" y="3999689"/>
            <a:ext cx="5651207" cy="2528853"/>
          </a:xfrm>
          <a:prstGeom prst="rect">
            <a:avLst/>
          </a:prstGeom>
          <a:noFill/>
          <a:ln>
            <a:solidFill>
              <a:schemeClr val="tx1"/>
            </a:solidFill>
            <a:prstDash val="soli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2" descr="Cosine similarity formula | Download Scientific Diagram">
            <a:extLst>
              <a:ext uri="{FF2B5EF4-FFF2-40B4-BE49-F238E27FC236}">
                <a16:creationId xmlns:a16="http://schemas.microsoft.com/office/drawing/2014/main" id="{D497467A-2492-2513-51A6-96BA3EED8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6195" y="4542761"/>
            <a:ext cx="4510866" cy="144270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91E5B2A-5079-6121-5CAB-6B8D03C877CF}"/>
              </a:ext>
            </a:extLst>
          </p:cNvPr>
          <p:cNvSpPr txBox="1"/>
          <p:nvPr/>
        </p:nvSpPr>
        <p:spPr>
          <a:xfrm>
            <a:off x="7836195" y="6159210"/>
            <a:ext cx="4901610" cy="646331"/>
          </a:xfrm>
          <a:prstGeom prst="rect">
            <a:avLst/>
          </a:prstGeom>
          <a:noFill/>
        </p:spPr>
        <p:txBody>
          <a:bodyPr wrap="square">
            <a:spAutoFit/>
          </a:bodyPr>
          <a:lstStyle/>
          <a:p>
            <a:r>
              <a:rPr lang="en-US" b="0" i="0" dirty="0">
                <a:solidFill>
                  <a:srgbClr val="242424"/>
                </a:solidFill>
                <a:effectLst/>
                <a:latin typeface="source-serif-pro"/>
              </a:rPr>
              <a:t>The closer the cosine value to 1, the more similar the two vectors are.</a:t>
            </a:r>
            <a:endParaRPr lang="en-IN" dirty="0"/>
          </a:p>
        </p:txBody>
      </p:sp>
    </p:spTree>
    <p:extLst>
      <p:ext uri="{BB962C8B-B14F-4D97-AF65-F5344CB8AC3E}">
        <p14:creationId xmlns:p14="http://schemas.microsoft.com/office/powerpoint/2010/main" val="2241873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CA2682-D096-ABFE-73D3-C1E2E3323C61}"/>
              </a:ext>
            </a:extLst>
          </p:cNvPr>
          <p:cNvPicPr>
            <a:picLocks noChangeAspect="1"/>
          </p:cNvPicPr>
          <p:nvPr/>
        </p:nvPicPr>
        <p:blipFill>
          <a:blip r:embed="rId2"/>
          <a:stretch>
            <a:fillRect/>
          </a:stretch>
        </p:blipFill>
        <p:spPr>
          <a:xfrm>
            <a:off x="463470" y="207570"/>
            <a:ext cx="13703459" cy="7160793"/>
          </a:xfrm>
          <a:prstGeom prst="rect">
            <a:avLst/>
          </a:prstGeom>
        </p:spPr>
      </p:pic>
    </p:spTree>
    <p:extLst>
      <p:ext uri="{BB962C8B-B14F-4D97-AF65-F5344CB8AC3E}">
        <p14:creationId xmlns:p14="http://schemas.microsoft.com/office/powerpoint/2010/main" val="3555193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E44D4C-429B-C6F9-998C-68851BB089F7}"/>
              </a:ext>
            </a:extLst>
          </p:cNvPr>
          <p:cNvPicPr>
            <a:picLocks noChangeAspect="1"/>
          </p:cNvPicPr>
          <p:nvPr/>
        </p:nvPicPr>
        <p:blipFill>
          <a:blip r:embed="rId2"/>
          <a:stretch>
            <a:fillRect/>
          </a:stretch>
        </p:blipFill>
        <p:spPr>
          <a:xfrm>
            <a:off x="659217" y="1451269"/>
            <a:ext cx="10058400" cy="5772150"/>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6A8267E4-9E7B-ADB0-2C3C-8AF2E12856DA}"/>
              </a:ext>
            </a:extLst>
          </p:cNvPr>
          <p:cNvSpPr txBox="1"/>
          <p:nvPr/>
        </p:nvSpPr>
        <p:spPr>
          <a:xfrm>
            <a:off x="776175" y="659219"/>
            <a:ext cx="10132828" cy="446789"/>
          </a:xfrm>
          <a:prstGeom prst="rect">
            <a:avLst/>
          </a:prstGeom>
          <a:noFill/>
        </p:spPr>
        <p:txBody>
          <a:bodyPr wrap="square">
            <a:spAutoFit/>
          </a:bodyPr>
          <a:lstStyle/>
          <a:p>
            <a:pPr marL="0" indent="0" algn="l">
              <a:lnSpc>
                <a:spcPts val="2734"/>
              </a:lnSpc>
              <a:buNone/>
            </a:pPr>
            <a:r>
              <a:rPr lang="en-US" sz="2400" b="1" kern="0" spc="-131" dirty="0">
                <a:solidFill>
                  <a:srgbClr val="591CE6"/>
                </a:solidFill>
                <a:latin typeface="Eudoxus Sans"/>
              </a:rPr>
              <a:t>Creating User-Item Matrix for User and Songs genre </a:t>
            </a:r>
            <a:r>
              <a:rPr lang="en-US" sz="2400" b="1" kern="0" spc="-131" dirty="0">
                <a:solidFill>
                  <a:srgbClr val="591CE6"/>
                </a:solidFill>
                <a:latin typeface="Eudoxus Sans"/>
                <a:ea typeface="p22-mackinac-pro"/>
              </a:rPr>
              <a:t>Recommendation</a:t>
            </a:r>
            <a:endParaRPr lang="en-US" sz="2800" dirty="0">
              <a:solidFill>
                <a:srgbClr val="7030A0"/>
              </a:solidFill>
            </a:endParaRPr>
          </a:p>
        </p:txBody>
      </p:sp>
    </p:spTree>
    <p:extLst>
      <p:ext uri="{BB962C8B-B14F-4D97-AF65-F5344CB8AC3E}">
        <p14:creationId xmlns:p14="http://schemas.microsoft.com/office/powerpoint/2010/main" val="1016598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9EFCF1-E832-7CA8-6639-D4D854CD7FAC}"/>
              </a:ext>
            </a:extLst>
          </p:cNvPr>
          <p:cNvPicPr>
            <a:picLocks noChangeAspect="1"/>
          </p:cNvPicPr>
          <p:nvPr/>
        </p:nvPicPr>
        <p:blipFill>
          <a:blip r:embed="rId2"/>
          <a:stretch>
            <a:fillRect/>
          </a:stretch>
        </p:blipFill>
        <p:spPr>
          <a:xfrm>
            <a:off x="1010094" y="1193409"/>
            <a:ext cx="12057321" cy="5015244"/>
          </a:xfrm>
          <a:prstGeom prst="rect">
            <a:avLst/>
          </a:prstGeom>
          <a:ln w="12700">
            <a:solidFill>
              <a:schemeClr val="tx1"/>
            </a:solidFill>
          </a:ln>
        </p:spPr>
      </p:pic>
      <p:sp>
        <p:nvSpPr>
          <p:cNvPr id="5" name="TextBox 4">
            <a:extLst>
              <a:ext uri="{FF2B5EF4-FFF2-40B4-BE49-F238E27FC236}">
                <a16:creationId xmlns:a16="http://schemas.microsoft.com/office/drawing/2014/main" id="{DA4C8E18-64F2-5BFF-2DA0-E2965D0244A7}"/>
              </a:ext>
            </a:extLst>
          </p:cNvPr>
          <p:cNvSpPr txBox="1"/>
          <p:nvPr/>
        </p:nvSpPr>
        <p:spPr>
          <a:xfrm>
            <a:off x="1010094" y="531952"/>
            <a:ext cx="11206715" cy="446789"/>
          </a:xfrm>
          <a:prstGeom prst="rect">
            <a:avLst/>
          </a:prstGeom>
          <a:noFill/>
        </p:spPr>
        <p:txBody>
          <a:bodyPr wrap="square">
            <a:spAutoFit/>
          </a:bodyPr>
          <a:lstStyle/>
          <a:p>
            <a:pPr>
              <a:lnSpc>
                <a:spcPts val="2734"/>
              </a:lnSpc>
            </a:pPr>
            <a:r>
              <a:rPr lang="en-US" sz="2800" b="1" kern="0" spc="-131" dirty="0">
                <a:solidFill>
                  <a:srgbClr val="591CE6"/>
                </a:solidFill>
                <a:latin typeface="Eudoxus Sans"/>
              </a:rPr>
              <a:t>Finding out the similarities between the users by using ‘ Cosine Similarities Matrix ’</a:t>
            </a:r>
          </a:p>
        </p:txBody>
      </p:sp>
      <p:sp>
        <p:nvSpPr>
          <p:cNvPr id="11" name="Rectangle 10">
            <a:extLst>
              <a:ext uri="{FF2B5EF4-FFF2-40B4-BE49-F238E27FC236}">
                <a16:creationId xmlns:a16="http://schemas.microsoft.com/office/drawing/2014/main" id="{BD746296-32BC-06EA-0AEA-CAFF8566D7A5}"/>
              </a:ext>
            </a:extLst>
          </p:cNvPr>
          <p:cNvSpPr/>
          <p:nvPr/>
        </p:nvSpPr>
        <p:spPr>
          <a:xfrm>
            <a:off x="5018566" y="6533591"/>
            <a:ext cx="3668233" cy="990861"/>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91CA3B0-5650-0BA0-7850-E7182A4D8733}"/>
              </a:ext>
            </a:extLst>
          </p:cNvPr>
          <p:cNvSpPr txBox="1"/>
          <p:nvPr/>
        </p:nvSpPr>
        <p:spPr>
          <a:xfrm>
            <a:off x="4678704" y="6806573"/>
            <a:ext cx="2360051" cy="400110"/>
          </a:xfrm>
          <a:prstGeom prst="rect">
            <a:avLst/>
          </a:prstGeom>
          <a:noFill/>
        </p:spPr>
        <p:txBody>
          <a:bodyPr wrap="square">
            <a:spAutoFit/>
          </a:bodyPr>
          <a:lstStyle/>
          <a:p>
            <a:r>
              <a:rPr lang="en-US" sz="2000" b="1" kern="0" spc="-66" dirty="0">
                <a:latin typeface="p22-mackinac-pro" pitchFamily="34" charset="0"/>
                <a:ea typeface="p22-mackinac-pro" pitchFamily="34" charset="-122"/>
                <a:cs typeface="p22-mackinac-pro" pitchFamily="34" charset="-120"/>
              </a:rPr>
              <a:t>            Cosine value</a:t>
            </a:r>
            <a:endParaRPr lang="en-IN" sz="2000" dirty="0"/>
          </a:p>
        </p:txBody>
      </p:sp>
      <p:sp>
        <p:nvSpPr>
          <p:cNvPr id="15" name="TextBox 14">
            <a:extLst>
              <a:ext uri="{FF2B5EF4-FFF2-40B4-BE49-F238E27FC236}">
                <a16:creationId xmlns:a16="http://schemas.microsoft.com/office/drawing/2014/main" id="{91A865FE-144A-298A-326C-3B8DF8DCCF9E}"/>
              </a:ext>
            </a:extLst>
          </p:cNvPr>
          <p:cNvSpPr txBox="1"/>
          <p:nvPr/>
        </p:nvSpPr>
        <p:spPr>
          <a:xfrm>
            <a:off x="6904642" y="6799404"/>
            <a:ext cx="605395" cy="400110"/>
          </a:xfrm>
          <a:prstGeom prst="rect">
            <a:avLst/>
          </a:prstGeom>
          <a:noFill/>
        </p:spPr>
        <p:txBody>
          <a:bodyPr wrap="square">
            <a:spAutoFit/>
          </a:bodyPr>
          <a:lstStyle/>
          <a:p>
            <a:r>
              <a:rPr lang="en-IN" sz="2000" b="1" i="0" dirty="0">
                <a:effectLst/>
                <a:latin typeface="Google Sans"/>
              </a:rPr>
              <a:t>∝</a:t>
            </a:r>
            <a:endParaRPr lang="en-IN" sz="2000" b="1" dirty="0"/>
          </a:p>
        </p:txBody>
      </p:sp>
      <p:sp>
        <p:nvSpPr>
          <p:cNvPr id="16" name="TextBox 15">
            <a:extLst>
              <a:ext uri="{FF2B5EF4-FFF2-40B4-BE49-F238E27FC236}">
                <a16:creationId xmlns:a16="http://schemas.microsoft.com/office/drawing/2014/main" id="{96BBF7BD-5D88-7BD0-A1F2-F2064531CA80}"/>
              </a:ext>
            </a:extLst>
          </p:cNvPr>
          <p:cNvSpPr txBox="1"/>
          <p:nvPr/>
        </p:nvSpPr>
        <p:spPr>
          <a:xfrm flipH="1">
            <a:off x="7375923" y="6806573"/>
            <a:ext cx="2052276" cy="400110"/>
          </a:xfrm>
          <a:prstGeom prst="rect">
            <a:avLst/>
          </a:prstGeom>
          <a:noFill/>
        </p:spPr>
        <p:txBody>
          <a:bodyPr wrap="square">
            <a:spAutoFit/>
          </a:bodyPr>
          <a:lstStyle/>
          <a:p>
            <a:r>
              <a:rPr lang="en-US" sz="2000" b="1" kern="0" spc="-66" dirty="0">
                <a:latin typeface="p22-mackinac-pro" pitchFamily="34" charset="0"/>
                <a:ea typeface="p22-mackinac-pro" pitchFamily="34" charset="-122"/>
                <a:cs typeface="p22-mackinac-pro" pitchFamily="34" charset="-120"/>
              </a:rPr>
              <a:t>Similarity</a:t>
            </a:r>
            <a:endParaRPr lang="en-IN" sz="2000" dirty="0"/>
          </a:p>
        </p:txBody>
      </p:sp>
    </p:spTree>
    <p:extLst>
      <p:ext uri="{BB962C8B-B14F-4D97-AF65-F5344CB8AC3E}">
        <p14:creationId xmlns:p14="http://schemas.microsoft.com/office/powerpoint/2010/main" val="3422595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926F71-049E-7A67-3969-8E23B6AD7064}"/>
              </a:ext>
            </a:extLst>
          </p:cNvPr>
          <p:cNvSpPr txBox="1"/>
          <p:nvPr/>
        </p:nvSpPr>
        <p:spPr>
          <a:xfrm>
            <a:off x="481123" y="568633"/>
            <a:ext cx="5866514" cy="584775"/>
          </a:xfrm>
          <a:prstGeom prst="rect">
            <a:avLst/>
          </a:prstGeom>
          <a:noFill/>
        </p:spPr>
        <p:txBody>
          <a:bodyPr wrap="square">
            <a:spAutoFit/>
          </a:bodyPr>
          <a:lstStyle/>
          <a:p>
            <a:r>
              <a:rPr lang="en-US" sz="3200" b="1" kern="0" spc="-131" dirty="0">
                <a:solidFill>
                  <a:srgbClr val="591CE6"/>
                </a:solidFill>
                <a:latin typeface="Eudoxus Sans"/>
              </a:rPr>
              <a:t>Finding out the most similar users.</a:t>
            </a:r>
            <a:endParaRPr lang="en-IN" sz="3200" b="1" kern="0" spc="-131" dirty="0">
              <a:solidFill>
                <a:srgbClr val="591CE6"/>
              </a:solidFill>
              <a:latin typeface="Eudoxus Sans"/>
            </a:endParaRPr>
          </a:p>
        </p:txBody>
      </p:sp>
      <p:pic>
        <p:nvPicPr>
          <p:cNvPr id="7" name="Picture 6">
            <a:extLst>
              <a:ext uri="{FF2B5EF4-FFF2-40B4-BE49-F238E27FC236}">
                <a16:creationId xmlns:a16="http://schemas.microsoft.com/office/drawing/2014/main" id="{80D0AFBC-6A8E-120D-481C-B74AD22F1A58}"/>
              </a:ext>
            </a:extLst>
          </p:cNvPr>
          <p:cNvPicPr>
            <a:picLocks noChangeAspect="1"/>
          </p:cNvPicPr>
          <p:nvPr/>
        </p:nvPicPr>
        <p:blipFill>
          <a:blip r:embed="rId2"/>
          <a:stretch>
            <a:fillRect/>
          </a:stretch>
        </p:blipFill>
        <p:spPr>
          <a:xfrm>
            <a:off x="481123" y="1637425"/>
            <a:ext cx="6629400" cy="6354283"/>
          </a:xfrm>
          <a:prstGeom prst="rect">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3AF8E4F4-8369-5C3A-C757-0A1B5A19714E}"/>
              </a:ext>
            </a:extLst>
          </p:cNvPr>
          <p:cNvSpPr txBox="1"/>
          <p:nvPr/>
        </p:nvSpPr>
        <p:spPr>
          <a:xfrm>
            <a:off x="6124354" y="3524716"/>
            <a:ext cx="7315200" cy="369332"/>
          </a:xfrm>
          <a:prstGeom prst="rect">
            <a:avLst/>
          </a:prstGeom>
          <a:noFill/>
        </p:spPr>
        <p:txBody>
          <a:bodyPr wrap="square">
            <a:spAutoFit/>
          </a:bodyPr>
          <a:lstStyle/>
          <a:p>
            <a:pPr algn="l"/>
            <a:r>
              <a:rPr lang="en-US" sz="1800" b="0" i="0" u="none" strike="noStrike" baseline="0" dirty="0">
                <a:solidFill>
                  <a:srgbClr val="202124"/>
                </a:solidFill>
                <a:latin typeface="ArialMT"/>
              </a:rPr>
              <a:t>.</a:t>
            </a:r>
            <a:endParaRPr lang="en-IN" dirty="0"/>
          </a:p>
        </p:txBody>
      </p:sp>
      <p:sp>
        <p:nvSpPr>
          <p:cNvPr id="15" name="Rectangle: Rounded Corners 14">
            <a:extLst>
              <a:ext uri="{FF2B5EF4-FFF2-40B4-BE49-F238E27FC236}">
                <a16:creationId xmlns:a16="http://schemas.microsoft.com/office/drawing/2014/main" id="{97CB4A93-274C-59BE-2B74-DA0429CB69A5}"/>
              </a:ext>
            </a:extLst>
          </p:cNvPr>
          <p:cNvSpPr/>
          <p:nvPr/>
        </p:nvSpPr>
        <p:spPr>
          <a:xfrm>
            <a:off x="8484783" y="3031430"/>
            <a:ext cx="5178055" cy="2753830"/>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0" i="0" u="none" strike="noStrike" baseline="0" dirty="0">
                <a:solidFill>
                  <a:srgbClr val="202124"/>
                </a:solidFill>
                <a:latin typeface="Eudoxus Sans"/>
              </a:rPr>
              <a:t>We have used the most common recommendation algorithm </a:t>
            </a:r>
            <a:r>
              <a:rPr lang="en-US" dirty="0">
                <a:solidFill>
                  <a:srgbClr val="202124"/>
                </a:solidFill>
                <a:latin typeface="Eudoxus Sans"/>
              </a:rPr>
              <a:t>i.e. "user</a:t>
            </a:r>
            <a:r>
              <a:rPr lang="en-US" sz="1800" b="0" i="0" u="none" strike="noStrike" baseline="0" dirty="0">
                <a:solidFill>
                  <a:srgbClr val="202124"/>
                </a:solidFill>
                <a:latin typeface="Eudoxus Sans"/>
              </a:rPr>
              <a:t>-user” algorithm because it recommends an item to a user if similar users liked this item before. </a:t>
            </a:r>
          </a:p>
          <a:p>
            <a:pPr algn="l"/>
            <a:r>
              <a:rPr lang="en-US" sz="1800" b="0" i="0" u="none" strike="noStrike" baseline="0" dirty="0">
                <a:solidFill>
                  <a:srgbClr val="202124"/>
                </a:solidFill>
                <a:latin typeface="Eudoxus Sans"/>
              </a:rPr>
              <a:t>The similarity between two users is computed from the amount of items they have in common in the dataset</a:t>
            </a:r>
            <a:endParaRPr lang="en-IN" dirty="0">
              <a:latin typeface="Eudoxus Sans"/>
            </a:endParaRPr>
          </a:p>
        </p:txBody>
      </p:sp>
    </p:spTree>
    <p:extLst>
      <p:ext uri="{BB962C8B-B14F-4D97-AF65-F5344CB8AC3E}">
        <p14:creationId xmlns:p14="http://schemas.microsoft.com/office/powerpoint/2010/main" val="3518401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D1B7BB-C1A0-D351-A7AA-D7AD740B1A72}"/>
              </a:ext>
            </a:extLst>
          </p:cNvPr>
          <p:cNvPicPr>
            <a:picLocks noChangeAspect="1"/>
          </p:cNvPicPr>
          <p:nvPr/>
        </p:nvPicPr>
        <p:blipFill>
          <a:blip r:embed="rId2"/>
          <a:stretch>
            <a:fillRect/>
          </a:stretch>
        </p:blipFill>
        <p:spPr>
          <a:xfrm>
            <a:off x="534288" y="2466752"/>
            <a:ext cx="6307623" cy="4667695"/>
          </a:xfrm>
          <a:prstGeom prst="rect">
            <a:avLst/>
          </a:prstGeom>
          <a:ln w="28575">
            <a:solidFill>
              <a:schemeClr val="tx1"/>
            </a:solidFill>
          </a:ln>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A22F76E3-E4C1-C25E-0692-5A8B4A31472C}"/>
              </a:ext>
            </a:extLst>
          </p:cNvPr>
          <p:cNvSpPr txBox="1"/>
          <p:nvPr/>
        </p:nvSpPr>
        <p:spPr>
          <a:xfrm>
            <a:off x="534288" y="1203168"/>
            <a:ext cx="4420484" cy="1015663"/>
          </a:xfrm>
          <a:prstGeom prst="rect">
            <a:avLst/>
          </a:prstGeom>
          <a:noFill/>
        </p:spPr>
        <p:txBody>
          <a:bodyPr wrap="square">
            <a:spAutoFit/>
          </a:bodyPr>
          <a:lstStyle/>
          <a:p>
            <a:r>
              <a:rPr lang="en-US" sz="2000" b="1" kern="0" spc="-131" dirty="0">
                <a:solidFill>
                  <a:srgbClr val="591CE6"/>
                </a:solidFill>
                <a:latin typeface="Eudoxus Sans"/>
              </a:rPr>
              <a:t>Encoding all categorical data (features) to numbers(tags) before fitting and evaluation of the model.</a:t>
            </a:r>
            <a:endParaRPr lang="en-IN" sz="2000" b="1" kern="0" spc="-131" dirty="0">
              <a:solidFill>
                <a:srgbClr val="591CE6"/>
              </a:solidFill>
              <a:latin typeface="Eudoxus Sans"/>
            </a:endParaRPr>
          </a:p>
        </p:txBody>
      </p:sp>
      <p:pic>
        <p:nvPicPr>
          <p:cNvPr id="7" name="Picture 6">
            <a:extLst>
              <a:ext uri="{FF2B5EF4-FFF2-40B4-BE49-F238E27FC236}">
                <a16:creationId xmlns:a16="http://schemas.microsoft.com/office/drawing/2014/main" id="{C146819D-9E07-838F-6B22-A3D4D52A49DC}"/>
              </a:ext>
            </a:extLst>
          </p:cNvPr>
          <p:cNvPicPr>
            <a:picLocks noChangeAspect="1"/>
          </p:cNvPicPr>
          <p:nvPr/>
        </p:nvPicPr>
        <p:blipFill>
          <a:blip r:embed="rId3"/>
          <a:stretch>
            <a:fillRect/>
          </a:stretch>
        </p:blipFill>
        <p:spPr>
          <a:xfrm>
            <a:off x="7788491" y="2417870"/>
            <a:ext cx="6305104" cy="4929224"/>
          </a:xfrm>
          <a:prstGeom prst="rect">
            <a:avLst/>
          </a:prstGeom>
          <a:ln w="28575">
            <a:solidFill>
              <a:schemeClr val="tx1"/>
            </a:solidFill>
          </a:ln>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7931F643-B406-CA3C-F6E7-5C11E06CDE0C}"/>
              </a:ext>
            </a:extLst>
          </p:cNvPr>
          <p:cNvSpPr txBox="1"/>
          <p:nvPr/>
        </p:nvSpPr>
        <p:spPr>
          <a:xfrm>
            <a:off x="7644812" y="1576135"/>
            <a:ext cx="4420484" cy="400110"/>
          </a:xfrm>
          <a:prstGeom prst="rect">
            <a:avLst/>
          </a:prstGeom>
          <a:noFill/>
        </p:spPr>
        <p:txBody>
          <a:bodyPr wrap="square">
            <a:spAutoFit/>
          </a:bodyPr>
          <a:lstStyle/>
          <a:p>
            <a:r>
              <a:rPr lang="en-US" sz="2000" b="1" kern="0" spc="-131" dirty="0">
                <a:solidFill>
                  <a:srgbClr val="591CE6"/>
                </a:solidFill>
                <a:latin typeface="Eudoxus Sans"/>
              </a:rPr>
              <a:t>Assigning track name to their respective tags</a:t>
            </a:r>
            <a:endParaRPr lang="en-IN" sz="2000" b="1" kern="0" spc="-131" dirty="0">
              <a:solidFill>
                <a:srgbClr val="591CE6"/>
              </a:solidFill>
              <a:latin typeface="Eudoxus Sans"/>
            </a:endParaRPr>
          </a:p>
        </p:txBody>
      </p:sp>
    </p:spTree>
    <p:extLst>
      <p:ext uri="{BB962C8B-B14F-4D97-AF65-F5344CB8AC3E}">
        <p14:creationId xmlns:p14="http://schemas.microsoft.com/office/powerpoint/2010/main" val="2128314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809E31-2499-2276-D3A0-2AB9D597BFDC}"/>
              </a:ext>
            </a:extLst>
          </p:cNvPr>
          <p:cNvPicPr>
            <a:picLocks noChangeAspect="1"/>
          </p:cNvPicPr>
          <p:nvPr/>
        </p:nvPicPr>
        <p:blipFill>
          <a:blip r:embed="rId2"/>
          <a:stretch>
            <a:fillRect/>
          </a:stretch>
        </p:blipFill>
        <p:spPr>
          <a:xfrm>
            <a:off x="595423" y="1977869"/>
            <a:ext cx="13058775" cy="6029325"/>
          </a:xfrm>
          <a:prstGeom prst="rect">
            <a:avLst/>
          </a:prstGeom>
          <a:effectLst>
            <a:outerShdw blurRad="63500" sx="102000" sy="102000" algn="ctr" rotWithShape="0">
              <a:prstClr val="black">
                <a:alpha val="40000"/>
              </a:prstClr>
            </a:outerShdw>
          </a:effectLst>
        </p:spPr>
      </p:pic>
      <p:sp>
        <p:nvSpPr>
          <p:cNvPr id="15" name="TextBox 14">
            <a:extLst>
              <a:ext uri="{FF2B5EF4-FFF2-40B4-BE49-F238E27FC236}">
                <a16:creationId xmlns:a16="http://schemas.microsoft.com/office/drawing/2014/main" id="{D7F067DF-5695-EC3F-679E-964EDD7981FA}"/>
              </a:ext>
            </a:extLst>
          </p:cNvPr>
          <p:cNvSpPr txBox="1"/>
          <p:nvPr/>
        </p:nvSpPr>
        <p:spPr>
          <a:xfrm>
            <a:off x="595423" y="1029280"/>
            <a:ext cx="7315200" cy="646331"/>
          </a:xfrm>
          <a:prstGeom prst="rect">
            <a:avLst/>
          </a:prstGeom>
          <a:noFill/>
        </p:spPr>
        <p:txBody>
          <a:bodyPr wrap="square">
            <a:spAutoFit/>
          </a:bodyPr>
          <a:lstStyle/>
          <a:p>
            <a:r>
              <a:rPr lang="en-US" sz="3600" b="1" kern="0" spc="-131" dirty="0">
                <a:solidFill>
                  <a:srgbClr val="591CE6"/>
                </a:solidFill>
                <a:latin typeface="p22-mackinac-pro" pitchFamily="34" charset="0"/>
                <a:ea typeface="p22-mackinac-pro" pitchFamily="34" charset="-122"/>
                <a:cs typeface="p22-mackinac-pro" pitchFamily="34" charset="-120"/>
              </a:rPr>
              <a:t>The final result: </a:t>
            </a:r>
            <a:endParaRPr lang="en-IN" sz="3600" dirty="0"/>
          </a:p>
        </p:txBody>
      </p:sp>
    </p:spTree>
    <p:extLst>
      <p:ext uri="{BB962C8B-B14F-4D97-AF65-F5344CB8AC3E}">
        <p14:creationId xmlns:p14="http://schemas.microsoft.com/office/powerpoint/2010/main" val="3003828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2037993" y="1789033"/>
            <a:ext cx="5534144"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Deploying the system</a:t>
            </a:r>
            <a:endParaRPr lang="en-US" sz="4374" dirty="0"/>
          </a:p>
        </p:txBody>
      </p:sp>
      <p:sp>
        <p:nvSpPr>
          <p:cNvPr id="5" name="Shape 3"/>
          <p:cNvSpPr/>
          <p:nvPr/>
        </p:nvSpPr>
        <p:spPr>
          <a:xfrm>
            <a:off x="2037993" y="2927747"/>
            <a:ext cx="3370064" cy="3512701"/>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6" name="Text 4"/>
          <p:cNvSpPr/>
          <p:nvPr/>
        </p:nvSpPr>
        <p:spPr>
          <a:xfrm>
            <a:off x="2273975" y="3163729"/>
            <a:ext cx="2898100" cy="1041559"/>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Selecting an appropriate deployment platform</a:t>
            </a:r>
            <a:endParaRPr lang="en-US" sz="2187" dirty="0"/>
          </a:p>
        </p:txBody>
      </p:sp>
      <p:sp>
        <p:nvSpPr>
          <p:cNvPr id="7" name="Text 5"/>
          <p:cNvSpPr/>
          <p:nvPr/>
        </p:nvSpPr>
        <p:spPr>
          <a:xfrm>
            <a:off x="2273975" y="4427458"/>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Choose the ideal platform to deploy our music recommendation system for maximum accessibility.</a:t>
            </a:r>
            <a:endParaRPr lang="en-US" sz="1750" dirty="0"/>
          </a:p>
        </p:txBody>
      </p:sp>
      <p:sp>
        <p:nvSpPr>
          <p:cNvPr id="8" name="Shape 6"/>
          <p:cNvSpPr/>
          <p:nvPr/>
        </p:nvSpPr>
        <p:spPr>
          <a:xfrm>
            <a:off x="5630228" y="2927747"/>
            <a:ext cx="3370064" cy="3512701"/>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9" name="Text 7"/>
          <p:cNvSpPr/>
          <p:nvPr/>
        </p:nvSpPr>
        <p:spPr>
          <a:xfrm>
            <a:off x="5866209" y="3163729"/>
            <a:ext cx="2898100"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Scaling the system for large user bases</a:t>
            </a:r>
            <a:endParaRPr lang="en-US" sz="2187" dirty="0"/>
          </a:p>
        </p:txBody>
      </p:sp>
      <p:sp>
        <p:nvSpPr>
          <p:cNvPr id="10" name="Text 8"/>
          <p:cNvSpPr/>
          <p:nvPr/>
        </p:nvSpPr>
        <p:spPr>
          <a:xfrm>
            <a:off x="5866209" y="4080272"/>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Find out how we ensured the scalability of our system to cater to a growing user base.</a:t>
            </a:r>
            <a:endParaRPr lang="en-US" sz="1750" dirty="0"/>
          </a:p>
        </p:txBody>
      </p:sp>
      <p:sp>
        <p:nvSpPr>
          <p:cNvPr id="11" name="Shape 9"/>
          <p:cNvSpPr/>
          <p:nvPr/>
        </p:nvSpPr>
        <p:spPr>
          <a:xfrm>
            <a:off x="9222462" y="2927747"/>
            <a:ext cx="3370064" cy="3512701"/>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12" name="Text 10"/>
          <p:cNvSpPr/>
          <p:nvPr/>
        </p:nvSpPr>
        <p:spPr>
          <a:xfrm>
            <a:off x="9458444" y="3163729"/>
            <a:ext cx="2898100" cy="1041559"/>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Ensuring system stability and reliability</a:t>
            </a:r>
            <a:endParaRPr lang="en-US" sz="2187" dirty="0"/>
          </a:p>
        </p:txBody>
      </p:sp>
      <p:sp>
        <p:nvSpPr>
          <p:cNvPr id="13" name="Text 11"/>
          <p:cNvSpPr/>
          <p:nvPr/>
        </p:nvSpPr>
        <p:spPr>
          <a:xfrm>
            <a:off x="9458444" y="4427458"/>
            <a:ext cx="2898100"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Learn about the measures taken to maintain the stability and reliability of the recommendation system.</a:t>
            </a:r>
            <a:endParaRPr lang="en-US" sz="17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705" y="2085194"/>
            <a:ext cx="8881353" cy="771263"/>
          </a:xfrm>
          <a:prstGeom prst="rect">
            <a:avLst/>
          </a:prstGeom>
          <a:ln>
            <a:noFill/>
          </a:ln>
          <a:effectLst>
            <a:outerShdw blurRad="63500" sx="102000" sy="102000" algn="ctr" rotWithShape="0">
              <a:prstClr val="black">
                <a:alpha val="40000"/>
              </a:prstClr>
            </a:outerShdw>
          </a:effectLst>
        </p:spPr>
      </p:pic>
      <p:sp>
        <p:nvSpPr>
          <p:cNvPr id="5" name="Text 2"/>
          <p:cNvSpPr/>
          <p:nvPr/>
        </p:nvSpPr>
        <p:spPr>
          <a:xfrm>
            <a:off x="1760705" y="1021404"/>
            <a:ext cx="6415732" cy="768486"/>
          </a:xfrm>
          <a:prstGeom prst="rect">
            <a:avLst/>
          </a:prstGeom>
          <a:noFill/>
          <a:ln/>
        </p:spPr>
        <p:txBody>
          <a:bodyPr wrap="none" rtlCol="0" anchor="t"/>
          <a:lstStyle/>
          <a:p>
            <a:pPr marL="0" indent="0">
              <a:lnSpc>
                <a:spcPts val="5468"/>
              </a:lnSpc>
              <a:buNone/>
            </a:pPr>
            <a:r>
              <a:rPr lang="en-US" sz="4000" b="1" kern="0" spc="-131" dirty="0">
                <a:solidFill>
                  <a:srgbClr val="591CE6"/>
                </a:solidFill>
                <a:latin typeface="p22-mackinac-pro" pitchFamily="34" charset="0"/>
                <a:ea typeface="p22-mackinac-pro" pitchFamily="34" charset="-122"/>
                <a:cs typeface="p22-mackinac-pro" pitchFamily="34" charset="-120"/>
              </a:rPr>
              <a:t>Importing Streamlit and Pickle</a:t>
            </a:r>
            <a:endParaRPr lang="en-US" sz="4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705" y="3793786"/>
            <a:ext cx="10467564" cy="2645924"/>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00620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68D664-68C5-B93D-0F29-C0022EBC48C0}"/>
              </a:ext>
            </a:extLst>
          </p:cNvPr>
          <p:cNvSpPr txBox="1"/>
          <p:nvPr/>
        </p:nvSpPr>
        <p:spPr>
          <a:xfrm>
            <a:off x="542260" y="1128405"/>
            <a:ext cx="10887739" cy="756746"/>
          </a:xfrm>
          <a:prstGeom prst="rect">
            <a:avLst/>
          </a:prstGeom>
          <a:noFill/>
        </p:spPr>
        <p:txBody>
          <a:bodyPr wrap="square">
            <a:spAutoFit/>
          </a:bodyPr>
          <a:lstStyle>
            <a:defPPr>
              <a:defRPr lang="en-US"/>
            </a:defPPr>
            <a:lvl1pPr indent="0">
              <a:lnSpc>
                <a:spcPts val="5468"/>
              </a:lnSpc>
              <a:buNone/>
              <a:defRPr sz="4400" b="1" kern="0" spc="-131">
                <a:solidFill>
                  <a:srgbClr val="591CE6"/>
                </a:solidFill>
                <a:latin typeface="p22-mackinac-pro" pitchFamily="34" charset="0"/>
                <a:ea typeface="p22-mackinac-pro" pitchFamily="34" charset="-122"/>
                <a:cs typeface="p22-mackinac-pro" pitchFamily="34" charset="-120"/>
              </a:defRPr>
            </a:lvl1pPr>
          </a:lstStyle>
          <a:p>
            <a:r>
              <a:rPr lang="en-US" sz="4000" dirty="0"/>
              <a:t>Know more about Music Recommender System:</a:t>
            </a:r>
          </a:p>
        </p:txBody>
      </p:sp>
      <p:sp>
        <p:nvSpPr>
          <p:cNvPr id="5" name="TextBox 4">
            <a:extLst>
              <a:ext uri="{FF2B5EF4-FFF2-40B4-BE49-F238E27FC236}">
                <a16:creationId xmlns:a16="http://schemas.microsoft.com/office/drawing/2014/main" id="{D9015F54-9853-1A80-9FF7-B9E5C6964305}"/>
              </a:ext>
            </a:extLst>
          </p:cNvPr>
          <p:cNvSpPr txBox="1"/>
          <p:nvPr/>
        </p:nvSpPr>
        <p:spPr>
          <a:xfrm>
            <a:off x="542261" y="2439919"/>
            <a:ext cx="12812232" cy="466127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000" b="0" i="0" u="none" strike="noStrike" baseline="0" dirty="0">
                <a:solidFill>
                  <a:srgbClr val="252525"/>
                </a:solidFill>
                <a:latin typeface="Eudoxus Sans"/>
              </a:rPr>
              <a:t>The Recommender System is a software application and algorithm that provides suggestions for items that a user is most interested in.</a:t>
            </a:r>
          </a:p>
          <a:p>
            <a:pPr marL="342900" indent="-342900" algn="just">
              <a:lnSpc>
                <a:spcPct val="150000"/>
              </a:lnSpc>
              <a:buFont typeface="Wingdings" panose="05000000000000000000" pitchFamily="2" charset="2"/>
              <a:buChar char="Ø"/>
            </a:pPr>
            <a:r>
              <a:rPr lang="en-US" sz="2000" b="0" i="0" u="none" strike="noStrike" baseline="0" dirty="0">
                <a:solidFill>
                  <a:srgbClr val="252525"/>
                </a:solidFill>
                <a:latin typeface="Eudoxus Sans"/>
              </a:rPr>
              <a:t>Recommendations are used in a variety of real-world situations, such as deciding what products to buy, listening to</a:t>
            </a:r>
            <a:r>
              <a:rPr lang="en-US" sz="2000" b="0" i="0" u="none" strike="noStrike" dirty="0">
                <a:solidFill>
                  <a:srgbClr val="252525"/>
                </a:solidFill>
                <a:latin typeface="Eudoxus Sans"/>
              </a:rPr>
              <a:t> </a:t>
            </a:r>
            <a:r>
              <a:rPr lang="en-US" sz="2000" b="0" i="0" u="none" strike="noStrike" baseline="0" dirty="0">
                <a:solidFill>
                  <a:srgbClr val="252525"/>
                </a:solidFill>
                <a:latin typeface="Eudoxus Sans"/>
              </a:rPr>
              <a:t>music, or reading the latest news.</a:t>
            </a:r>
          </a:p>
          <a:p>
            <a:pPr marL="342900" indent="-342900" algn="just">
              <a:lnSpc>
                <a:spcPct val="150000"/>
              </a:lnSpc>
              <a:buFont typeface="Wingdings" panose="05000000000000000000" pitchFamily="2" charset="2"/>
              <a:buChar char="Ø"/>
            </a:pPr>
            <a:r>
              <a:rPr lang="en-US" sz="2000" b="0" i="0" u="none" strike="noStrike" baseline="0" dirty="0">
                <a:solidFill>
                  <a:srgbClr val="252525"/>
                </a:solidFill>
                <a:latin typeface="Eudoxus Sans"/>
              </a:rPr>
              <a:t>Now talki</a:t>
            </a:r>
            <a:r>
              <a:rPr lang="en-US" sz="2000" dirty="0">
                <a:solidFill>
                  <a:srgbClr val="252525"/>
                </a:solidFill>
                <a:latin typeface="Eudoxus Sans"/>
              </a:rPr>
              <a:t>ng about the Music Recommendation System, </a:t>
            </a:r>
            <a:r>
              <a:rPr lang="en-US" sz="2000" b="0" i="0" u="none" strike="noStrike" baseline="0" dirty="0">
                <a:solidFill>
                  <a:srgbClr val="252525"/>
                </a:solidFill>
                <a:latin typeface="Eudoxus Sans"/>
              </a:rPr>
              <a:t>the availability of digital music is now</a:t>
            </a:r>
            <a:r>
              <a:rPr lang="en-US" sz="2000" b="0" i="0" u="none" strike="noStrike" dirty="0">
                <a:solidFill>
                  <a:srgbClr val="252525"/>
                </a:solidFill>
                <a:latin typeface="Eudoxus Sans"/>
              </a:rPr>
              <a:t> </a:t>
            </a:r>
            <a:r>
              <a:rPr lang="en-US" sz="2000" b="0" i="0" u="none" strike="noStrike" baseline="0" dirty="0">
                <a:solidFill>
                  <a:srgbClr val="252525"/>
                </a:solidFill>
                <a:latin typeface="Eudoxus Sans"/>
              </a:rPr>
              <a:t>abundant due to the new business model in the music industry. </a:t>
            </a:r>
          </a:p>
          <a:p>
            <a:pPr marL="342900" indent="-342900" algn="just">
              <a:lnSpc>
                <a:spcPct val="150000"/>
              </a:lnSpc>
              <a:buFont typeface="Wingdings" panose="05000000000000000000" pitchFamily="2" charset="2"/>
              <a:buChar char="Ø"/>
            </a:pPr>
            <a:r>
              <a:rPr lang="en-US" sz="2000" b="0" i="0" u="none" strike="noStrike" baseline="0" dirty="0">
                <a:solidFill>
                  <a:srgbClr val="252525"/>
                </a:solidFill>
                <a:latin typeface="Eudoxus Sans"/>
              </a:rPr>
              <a:t>As a result, the</a:t>
            </a:r>
            <a:r>
              <a:rPr lang="en-US" sz="2000" b="0" i="0" u="none" strike="noStrike" dirty="0">
                <a:solidFill>
                  <a:srgbClr val="252525"/>
                </a:solidFill>
                <a:latin typeface="Eudoxus Sans"/>
              </a:rPr>
              <a:t> </a:t>
            </a:r>
            <a:r>
              <a:rPr lang="en-US" sz="2000" b="0" i="0" u="none" strike="noStrike" baseline="0" dirty="0">
                <a:solidFill>
                  <a:srgbClr val="252525"/>
                </a:solidFill>
                <a:latin typeface="Eudoxus Sans"/>
              </a:rPr>
              <a:t>importance of a music recommender system for music suppliers cannot be overstated. It is foreseeing.</a:t>
            </a:r>
          </a:p>
          <a:p>
            <a:pPr marL="342900" indent="-342900" algn="just">
              <a:lnSpc>
                <a:spcPct val="150000"/>
              </a:lnSpc>
              <a:buFont typeface="Wingdings" panose="05000000000000000000" pitchFamily="2" charset="2"/>
              <a:buChar char="Ø"/>
            </a:pPr>
            <a:r>
              <a:rPr lang="en-US" sz="2000" b="0" i="0" u="none" strike="noStrike" baseline="0" dirty="0">
                <a:solidFill>
                  <a:srgbClr val="252525"/>
                </a:solidFill>
                <a:latin typeface="Eudoxus Sans"/>
              </a:rPr>
              <a:t>Collaborative filtering makes suggestions based on the collaborative</a:t>
            </a:r>
            <a:r>
              <a:rPr lang="en-US" sz="2000" b="0" i="0" u="none" strike="noStrike" dirty="0">
                <a:solidFill>
                  <a:srgbClr val="252525"/>
                </a:solidFill>
                <a:latin typeface="Eudoxus Sans"/>
              </a:rPr>
              <a:t> </a:t>
            </a:r>
            <a:r>
              <a:rPr lang="en-US" sz="2000" b="0" i="0" u="none" strike="noStrike" baseline="0" dirty="0">
                <a:solidFill>
                  <a:srgbClr val="252525"/>
                </a:solidFill>
                <a:latin typeface="Eudoxus Sans"/>
              </a:rPr>
              <a:t>power of the available evaluation by users.</a:t>
            </a:r>
          </a:p>
          <a:p>
            <a:pPr marL="342900" indent="-342900" algn="just">
              <a:lnSpc>
                <a:spcPct val="150000"/>
              </a:lnSpc>
              <a:buFont typeface="Wingdings" panose="05000000000000000000" pitchFamily="2" charset="2"/>
              <a:buChar char="Ø"/>
            </a:pPr>
            <a:r>
              <a:rPr lang="en-US" sz="2000" dirty="0">
                <a:latin typeface="Eudoxus Sans"/>
              </a:rPr>
              <a:t>It is assumed that if people rate music things similarly or behave similarly, they would rate other music items similarly as well.</a:t>
            </a:r>
            <a:endParaRPr lang="en-IN" sz="2000" dirty="0">
              <a:latin typeface="Eudoxus Sans"/>
            </a:endParaRPr>
          </a:p>
        </p:txBody>
      </p:sp>
    </p:spTree>
    <p:extLst>
      <p:ext uri="{BB962C8B-B14F-4D97-AF65-F5344CB8AC3E}">
        <p14:creationId xmlns:p14="http://schemas.microsoft.com/office/powerpoint/2010/main" val="575403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p:cNvSpPr/>
          <p:nvPr/>
        </p:nvSpPr>
        <p:spPr>
          <a:xfrm>
            <a:off x="1760705" y="1040860"/>
            <a:ext cx="5428035" cy="535021"/>
          </a:xfrm>
          <a:prstGeom prst="rect">
            <a:avLst/>
          </a:prstGeom>
          <a:noFill/>
          <a:ln/>
        </p:spPr>
        <p:txBody>
          <a:bodyPr wrap="none" rtlCol="0" anchor="t"/>
          <a:lstStyle/>
          <a:p>
            <a:pPr marL="0" indent="0">
              <a:lnSpc>
                <a:spcPts val="5468"/>
              </a:lnSpc>
              <a:buNone/>
            </a:pPr>
            <a:r>
              <a:rPr lang="en-US" sz="3600" b="1" kern="0" spc="-131" dirty="0">
                <a:solidFill>
                  <a:srgbClr val="591CE6"/>
                </a:solidFill>
                <a:latin typeface="p22-mackinac-pro" pitchFamily="34" charset="0"/>
                <a:ea typeface="p22-mackinac-pro" pitchFamily="34" charset="-122"/>
                <a:cs typeface="p22-mackinac-pro" pitchFamily="34" charset="-120"/>
              </a:rPr>
              <a:t>Running Streamlit</a:t>
            </a: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704" y="2115792"/>
            <a:ext cx="11157853" cy="2254189"/>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60852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079" y="1392663"/>
            <a:ext cx="7963591" cy="3412122"/>
          </a:xfrm>
          <a:prstGeom prst="rect">
            <a:avLst/>
          </a:prstGeom>
          <a:ln>
            <a:noFill/>
          </a:ln>
          <a:effectLst>
            <a:outerShdw blurRad="63500" sx="102000" sy="102000" algn="ctr" rotWithShape="0">
              <a:prstClr val="black">
                <a:alpha val="40000"/>
              </a:prstClr>
            </a:outerShdw>
          </a:effectLst>
        </p:spPr>
      </p:pic>
      <p:sp>
        <p:nvSpPr>
          <p:cNvPr id="5" name="Rectangle: Rounded Corners 14">
            <a:extLst>
              <a:ext uri="{FF2B5EF4-FFF2-40B4-BE49-F238E27FC236}">
                <a16:creationId xmlns:a16="http://schemas.microsoft.com/office/drawing/2014/main" id="{97CB4A93-274C-59BE-2B74-DA0429CB69A5}"/>
              </a:ext>
            </a:extLst>
          </p:cNvPr>
          <p:cNvSpPr/>
          <p:nvPr/>
        </p:nvSpPr>
        <p:spPr>
          <a:xfrm>
            <a:off x="9829475" y="2298766"/>
            <a:ext cx="4276990" cy="159991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0" i="0" u="none" strike="noStrike" dirty="0">
                <a:solidFill>
                  <a:srgbClr val="202124"/>
                </a:solidFill>
                <a:latin typeface="Eudoxus Sans"/>
              </a:rPr>
              <a:t>Click Recommend to Recommend the songs Similar to the selected song</a:t>
            </a:r>
            <a:endParaRPr lang="en-IN" dirty="0">
              <a:latin typeface="Eudoxus Sans"/>
            </a:endParaRPr>
          </a:p>
        </p:txBody>
      </p:sp>
    </p:spTree>
    <p:extLst>
      <p:ext uri="{BB962C8B-B14F-4D97-AF65-F5344CB8AC3E}">
        <p14:creationId xmlns:p14="http://schemas.microsoft.com/office/powerpoint/2010/main" val="3629585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389" y="818864"/>
            <a:ext cx="10116266" cy="6591872"/>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49084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126397"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6319599" y="616689"/>
            <a:ext cx="4443889" cy="791646"/>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Conclusion</a:t>
            </a:r>
            <a:endParaRPr lang="en-US" sz="4374" dirty="0"/>
          </a:p>
        </p:txBody>
      </p:sp>
      <p:sp>
        <p:nvSpPr>
          <p:cNvPr id="5" name="Shape 3"/>
          <p:cNvSpPr/>
          <p:nvPr/>
        </p:nvSpPr>
        <p:spPr>
          <a:xfrm>
            <a:off x="6319599" y="1503823"/>
            <a:ext cx="499943" cy="449670"/>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7" name="Text 5"/>
          <p:cNvSpPr/>
          <p:nvPr/>
        </p:nvSpPr>
        <p:spPr>
          <a:xfrm>
            <a:off x="6819542" y="1511284"/>
            <a:ext cx="2546152"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Recap of the project</a:t>
            </a:r>
            <a:endParaRPr lang="en-US" sz="2187" dirty="0"/>
          </a:p>
        </p:txBody>
      </p:sp>
      <p:sp>
        <p:nvSpPr>
          <p:cNvPr id="8" name="Text 6"/>
          <p:cNvSpPr/>
          <p:nvPr/>
        </p:nvSpPr>
        <p:spPr>
          <a:xfrm>
            <a:off x="6835865" y="2080641"/>
            <a:ext cx="3016686" cy="2669402"/>
          </a:xfrm>
          <a:prstGeom prst="rect">
            <a:avLst/>
          </a:prstGeom>
          <a:noFill/>
          <a:ln/>
        </p:spPr>
        <p:txBody>
          <a:bodyPr wrap="square" rtlCol="0" anchor="t"/>
          <a:lstStyle/>
          <a:p>
            <a:r>
              <a:rPr lang="en-US" b="0" i="0" u="none" strike="noStrike" baseline="0" dirty="0">
                <a:latin typeface="TimesNewRomanPSMT"/>
              </a:rPr>
              <a:t>This assignment provided us with a fantastic learning opportunity. We've studied data mining, data cleaning, visualization, Model building and a lot more while working on this project.</a:t>
            </a:r>
            <a:endParaRPr lang="en-US" dirty="0"/>
          </a:p>
        </p:txBody>
      </p:sp>
      <p:sp>
        <p:nvSpPr>
          <p:cNvPr id="9" name="Shape 7"/>
          <p:cNvSpPr/>
          <p:nvPr/>
        </p:nvSpPr>
        <p:spPr>
          <a:xfrm>
            <a:off x="10224781" y="1494516"/>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0" name="Text 8"/>
          <p:cNvSpPr/>
          <p:nvPr/>
        </p:nvSpPr>
        <p:spPr>
          <a:xfrm>
            <a:off x="10384444" y="1443931"/>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9"/>
          <p:cNvSpPr/>
          <p:nvPr/>
        </p:nvSpPr>
        <p:spPr>
          <a:xfrm>
            <a:off x="10788675" y="1462647"/>
            <a:ext cx="2905601" cy="791646"/>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Impact of the music recommendation system</a:t>
            </a:r>
            <a:endParaRPr lang="en-US" sz="2187" dirty="0"/>
          </a:p>
        </p:txBody>
      </p:sp>
      <p:sp>
        <p:nvSpPr>
          <p:cNvPr id="12" name="Text 10"/>
          <p:cNvSpPr/>
          <p:nvPr/>
        </p:nvSpPr>
        <p:spPr>
          <a:xfrm>
            <a:off x="10788674" y="2366607"/>
            <a:ext cx="3161241" cy="2866701"/>
          </a:xfrm>
          <a:prstGeom prst="rect">
            <a:avLst/>
          </a:prstGeom>
          <a:noFill/>
          <a:ln/>
        </p:spPr>
        <p:txBody>
          <a:bodyPr wrap="square" rtlCol="0" anchor="t"/>
          <a:lstStyle/>
          <a:p>
            <a:r>
              <a:rPr lang="en-US" b="0" i="0" dirty="0">
                <a:solidFill>
                  <a:srgbClr val="212529"/>
                </a:solidFill>
                <a:effectLst/>
                <a:latin typeface="Times New Roman" panose="02020603050405020304" pitchFamily="18" charset="0"/>
                <a:cs typeface="Times New Roman" panose="02020603050405020304" pitchFamily="18" charset="0"/>
              </a:rPr>
              <a:t>This recommendation engine make your platform maximum personalized. It automate curating and playlisting audio.</a:t>
            </a:r>
          </a:p>
          <a:p>
            <a:endParaRPr lang="en-US" b="0" i="0" dirty="0">
              <a:solidFill>
                <a:srgbClr val="212529"/>
              </a:solidFill>
              <a:effectLst/>
              <a:latin typeface="Times New Roman" panose="02020603050405020304" pitchFamily="18" charset="0"/>
              <a:cs typeface="Times New Roman" panose="02020603050405020304" pitchFamily="18" charset="0"/>
            </a:endParaRPr>
          </a:p>
          <a:p>
            <a:r>
              <a:rPr lang="en-US" dirty="0">
                <a:solidFill>
                  <a:srgbClr val="212529"/>
                </a:solidFill>
                <a:latin typeface="Times New Roman" panose="02020603050405020304" pitchFamily="18" charset="0"/>
                <a:cs typeface="Times New Roman" panose="02020603050405020304" pitchFamily="18" charset="0"/>
              </a:rPr>
              <a:t>This system p</a:t>
            </a:r>
            <a:r>
              <a:rPr lang="en-US" b="0" i="0" dirty="0">
                <a:solidFill>
                  <a:srgbClr val="212529"/>
                </a:solidFill>
                <a:effectLst/>
                <a:latin typeface="Times New Roman" panose="02020603050405020304" pitchFamily="18" charset="0"/>
                <a:cs typeface="Times New Roman" panose="02020603050405020304" pitchFamily="18" charset="0"/>
              </a:rPr>
              <a:t>rovide quality and immersive customer streaming experience and also get insights about users’ behavior and make data-based marketing decisions.</a:t>
            </a:r>
          </a:p>
          <a:p>
            <a:endParaRPr lang="en-US" sz="1400" b="0" i="0" dirty="0">
              <a:solidFill>
                <a:srgbClr val="212529"/>
              </a:solidFill>
              <a:effectLst/>
              <a:latin typeface="Inter"/>
            </a:endParaRPr>
          </a:p>
          <a:p>
            <a:endParaRPr lang="en-US" sz="1400" b="0" i="0" dirty="0">
              <a:solidFill>
                <a:srgbClr val="212529"/>
              </a:solidFill>
              <a:effectLst/>
              <a:latin typeface="Inter"/>
            </a:endParaRPr>
          </a:p>
          <a:p>
            <a:pPr algn="l"/>
            <a:endParaRPr lang="en-US" sz="1400" dirty="0"/>
          </a:p>
        </p:txBody>
      </p:sp>
      <p:sp>
        <p:nvSpPr>
          <p:cNvPr id="13" name="Shape 11"/>
          <p:cNvSpPr/>
          <p:nvPr/>
        </p:nvSpPr>
        <p:spPr>
          <a:xfrm>
            <a:off x="6272149" y="5425998"/>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4" name="Text 12"/>
          <p:cNvSpPr/>
          <p:nvPr/>
        </p:nvSpPr>
        <p:spPr>
          <a:xfrm>
            <a:off x="6428002" y="5425620"/>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3"/>
          <p:cNvSpPr/>
          <p:nvPr/>
        </p:nvSpPr>
        <p:spPr>
          <a:xfrm>
            <a:off x="6843946" y="5472246"/>
            <a:ext cx="4987647"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Future enhancements and possibilities</a:t>
            </a:r>
            <a:endParaRPr lang="en-US" sz="2187" dirty="0"/>
          </a:p>
        </p:txBody>
      </p:sp>
      <p:sp>
        <p:nvSpPr>
          <p:cNvPr id="16" name="Text 14"/>
          <p:cNvSpPr/>
          <p:nvPr/>
        </p:nvSpPr>
        <p:spPr>
          <a:xfrm>
            <a:off x="6755100" y="6058370"/>
            <a:ext cx="6668677" cy="1618959"/>
          </a:xfrm>
          <a:prstGeom prst="rect">
            <a:avLst/>
          </a:prstGeom>
          <a:noFill/>
          <a:ln/>
        </p:spPr>
        <p:txBody>
          <a:bodyPr wrap="square" rtlCol="0" anchor="t"/>
          <a:lstStyle/>
          <a:p>
            <a:pPr algn="l"/>
            <a:r>
              <a:rPr lang="en-US" sz="1800" b="0" i="0" u="none" strike="noStrike" baseline="0" dirty="0">
                <a:solidFill>
                  <a:srgbClr val="252525"/>
                </a:solidFill>
                <a:latin typeface="TimesNewRomanPSMT"/>
              </a:rPr>
              <a:t>We were unable to create a model utilizing singular value decomposition and support vector machines due to a lack of time.</a:t>
            </a:r>
          </a:p>
          <a:p>
            <a:pPr algn="l"/>
            <a:r>
              <a:rPr lang="en-US" dirty="0">
                <a:solidFill>
                  <a:srgbClr val="252525"/>
                </a:solidFill>
                <a:latin typeface="TimesNewRomanPSMT"/>
              </a:rPr>
              <a:t>Also, t</a:t>
            </a:r>
            <a:r>
              <a:rPr lang="en-US" sz="1800" b="0" i="0" u="none" strike="noStrike" baseline="0" dirty="0">
                <a:solidFill>
                  <a:srgbClr val="252525"/>
                </a:solidFill>
                <a:latin typeface="TimesNewRomanPSMT"/>
              </a:rPr>
              <a:t>here is a lot of potential in combining several dimensions in this music </a:t>
            </a:r>
            <a:r>
              <a:rPr lang="en-IN" sz="1800" b="0" i="0" u="none" strike="noStrike" baseline="0" dirty="0">
                <a:solidFill>
                  <a:srgbClr val="252525"/>
                </a:solidFill>
                <a:latin typeface="TimesNewRomanPSMT"/>
              </a:rPr>
              <a:t>recommender systems. We will </a:t>
            </a:r>
            <a:r>
              <a:rPr lang="en-IN" dirty="0">
                <a:solidFill>
                  <a:srgbClr val="252525"/>
                </a:solidFill>
                <a:latin typeface="TimesNewRomanPSMT"/>
              </a:rPr>
              <a:t>try to </a:t>
            </a:r>
            <a:r>
              <a:rPr lang="en-IN" sz="1800" b="0" i="0" u="none" strike="noStrike" baseline="0" dirty="0">
                <a:solidFill>
                  <a:srgbClr val="252525"/>
                </a:solidFill>
                <a:latin typeface="TimesNewRomanPSMT"/>
              </a:rPr>
              <a:t>work on the same in the near future.</a:t>
            </a:r>
            <a:endParaRPr lang="en-US" sz="1800" b="0" i="0" u="none" strike="noStrike" baseline="0" dirty="0">
              <a:solidFill>
                <a:srgbClr val="252525"/>
              </a:solidFill>
              <a:latin typeface="TimesNewRomanPSMT"/>
            </a:endParaRPr>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8" name="Text 4">
            <a:extLst>
              <a:ext uri="{FF2B5EF4-FFF2-40B4-BE49-F238E27FC236}">
                <a16:creationId xmlns:a16="http://schemas.microsoft.com/office/drawing/2014/main" id="{1710026A-EE55-BAB5-4334-A045EC2D4889}"/>
              </a:ext>
            </a:extLst>
          </p:cNvPr>
          <p:cNvSpPr/>
          <p:nvPr/>
        </p:nvSpPr>
        <p:spPr>
          <a:xfrm>
            <a:off x="6505932" y="1503823"/>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PowerPoint Presentation Download Free - Piano">
            <a:extLst>
              <a:ext uri="{FF2B5EF4-FFF2-40B4-BE49-F238E27FC236}">
                <a16:creationId xmlns:a16="http://schemas.microsoft.com/office/drawing/2014/main" id="{CB7DEBAA-5BDD-F250-36B3-0B005AD16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36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D8FB0BD-22A7-68C2-01DF-AEF89186EFAA}"/>
              </a:ext>
            </a:extLst>
          </p:cNvPr>
          <p:cNvSpPr txBox="1"/>
          <p:nvPr/>
        </p:nvSpPr>
        <p:spPr>
          <a:xfrm>
            <a:off x="776177" y="744267"/>
            <a:ext cx="11398102" cy="756746"/>
          </a:xfrm>
          <a:prstGeom prst="rect">
            <a:avLst/>
          </a:prstGeom>
          <a:noFill/>
        </p:spPr>
        <p:txBody>
          <a:bodyPr wrap="square">
            <a:spAutoFit/>
          </a:bodyPr>
          <a:lstStyle/>
          <a:p>
            <a:pPr marL="0" indent="0">
              <a:lnSpc>
                <a:spcPts val="5468"/>
              </a:lnSpc>
              <a:buNone/>
            </a:pPr>
            <a:r>
              <a:rPr lang="en-US" sz="4000" b="1" kern="0" spc="-131" dirty="0">
                <a:solidFill>
                  <a:srgbClr val="591CE6"/>
                </a:solidFill>
                <a:latin typeface="p22-mackinac-pro" pitchFamily="34" charset="0"/>
                <a:ea typeface="p22-mackinac-pro" pitchFamily="34" charset="-122"/>
                <a:cs typeface="p22-mackinac-pro" pitchFamily="34" charset="-120"/>
              </a:rPr>
              <a:t>Importance of Music Recommendation System:</a:t>
            </a:r>
            <a:endParaRPr lang="en-US" sz="4000" dirty="0"/>
          </a:p>
        </p:txBody>
      </p:sp>
      <p:sp>
        <p:nvSpPr>
          <p:cNvPr id="9" name="TextBox 8">
            <a:extLst>
              <a:ext uri="{FF2B5EF4-FFF2-40B4-BE49-F238E27FC236}">
                <a16:creationId xmlns:a16="http://schemas.microsoft.com/office/drawing/2014/main" id="{EB6341CF-E12E-BA49-4FF7-D7ABA06A9BD5}"/>
              </a:ext>
            </a:extLst>
          </p:cNvPr>
          <p:cNvSpPr txBox="1"/>
          <p:nvPr/>
        </p:nvSpPr>
        <p:spPr>
          <a:xfrm>
            <a:off x="893133" y="1960071"/>
            <a:ext cx="10558132" cy="3699474"/>
          </a:xfrm>
          <a:prstGeom prst="rect">
            <a:avLst/>
          </a:prstGeom>
          <a:noFill/>
        </p:spPr>
        <p:txBody>
          <a:bodyPr wrap="square">
            <a:spAutoFit/>
          </a:bodyPr>
          <a:lstStyle/>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Provide quality and immersive customer streaming experience</a:t>
            </a:r>
          </a:p>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Make your platform maximum personalized</a:t>
            </a:r>
          </a:p>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Increase satisfaction and engagement of your customers</a:t>
            </a:r>
          </a:p>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Make it convenient to use your service, with no need to waste time finding new songs</a:t>
            </a:r>
          </a:p>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Automate curating and playlisting audio</a:t>
            </a:r>
          </a:p>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Get insights about users’ behavior and make data-based marketing decisions.</a:t>
            </a:r>
          </a:p>
        </p:txBody>
      </p:sp>
    </p:spTree>
    <p:extLst>
      <p:ext uri="{BB962C8B-B14F-4D97-AF65-F5344CB8AC3E}">
        <p14:creationId xmlns:p14="http://schemas.microsoft.com/office/powerpoint/2010/main" val="3741023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D1EFCB-7701-9110-F917-6B680FB85280}"/>
              </a:ext>
            </a:extLst>
          </p:cNvPr>
          <p:cNvSpPr txBox="1"/>
          <p:nvPr/>
        </p:nvSpPr>
        <p:spPr>
          <a:xfrm>
            <a:off x="946298" y="952846"/>
            <a:ext cx="7315200" cy="770275"/>
          </a:xfrm>
          <a:prstGeom prst="rect">
            <a:avLst/>
          </a:prstGeom>
          <a:noFill/>
        </p:spPr>
        <p:txBody>
          <a:bodyPr wrap="square">
            <a:spAutoFit/>
          </a:bodyPr>
          <a:lstStyle/>
          <a:p>
            <a:pPr marL="0" indent="0">
              <a:lnSpc>
                <a:spcPts val="5468"/>
              </a:lnSpc>
              <a:buNone/>
            </a:pPr>
            <a:r>
              <a:rPr lang="en-US" sz="4400" b="1" kern="0" spc="-131" dirty="0">
                <a:solidFill>
                  <a:srgbClr val="591CE6"/>
                </a:solidFill>
                <a:latin typeface="p22-mackinac-pro" pitchFamily="34" charset="0"/>
                <a:ea typeface="p22-mackinac-pro" pitchFamily="34" charset="-122"/>
              </a:rPr>
              <a:t>Overview:</a:t>
            </a:r>
          </a:p>
        </p:txBody>
      </p:sp>
      <p:sp>
        <p:nvSpPr>
          <p:cNvPr id="5" name="TextBox 4">
            <a:extLst>
              <a:ext uri="{FF2B5EF4-FFF2-40B4-BE49-F238E27FC236}">
                <a16:creationId xmlns:a16="http://schemas.microsoft.com/office/drawing/2014/main" id="{5D7ADC9B-78D1-646C-5231-AAA9797F2C21}"/>
              </a:ext>
            </a:extLst>
          </p:cNvPr>
          <p:cNvSpPr txBox="1"/>
          <p:nvPr/>
        </p:nvSpPr>
        <p:spPr>
          <a:xfrm>
            <a:off x="946298" y="5001745"/>
            <a:ext cx="9473608" cy="1429622"/>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000" dirty="0">
                <a:latin typeface="Eudoxus Sans"/>
              </a:rPr>
              <a:t>Our music recommender system is large-scale and personalized. We learn from users’ listening history and features of songs and predict songs that a user would like to listen to.</a:t>
            </a:r>
          </a:p>
        </p:txBody>
      </p:sp>
      <p:sp>
        <p:nvSpPr>
          <p:cNvPr id="7" name="TextBox 6">
            <a:extLst>
              <a:ext uri="{FF2B5EF4-FFF2-40B4-BE49-F238E27FC236}">
                <a16:creationId xmlns:a16="http://schemas.microsoft.com/office/drawing/2014/main" id="{96F17258-5712-2669-D311-AFCCADB5EE67}"/>
              </a:ext>
            </a:extLst>
          </p:cNvPr>
          <p:cNvSpPr txBox="1"/>
          <p:nvPr/>
        </p:nvSpPr>
        <p:spPr>
          <a:xfrm>
            <a:off x="946297" y="2185567"/>
            <a:ext cx="9473609" cy="189128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2000" dirty="0">
                <a:latin typeface="Eudoxus Sans"/>
              </a:rPr>
              <a:t>With the rise of digital content distribution, we have access to a huge music collection. With millions of songs to choose from, we sometimes feel overwhelmed. Thus, an efficient music recommender system is necessary in the interest of both music service providers and customers.</a:t>
            </a:r>
          </a:p>
        </p:txBody>
      </p:sp>
    </p:spTree>
    <p:extLst>
      <p:ext uri="{BB962C8B-B14F-4D97-AF65-F5344CB8AC3E}">
        <p14:creationId xmlns:p14="http://schemas.microsoft.com/office/powerpoint/2010/main" val="2384645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B0297590-2636-A316-7913-E817706DBA41}"/>
              </a:ext>
            </a:extLst>
          </p:cNvPr>
          <p:cNvSpPr/>
          <p:nvPr/>
        </p:nvSpPr>
        <p:spPr>
          <a:xfrm>
            <a:off x="0" y="0"/>
            <a:ext cx="14630400" cy="8229600"/>
          </a:xfrm>
          <a:prstGeom prst="rect">
            <a:avLst/>
          </a:prstGeom>
          <a:solidFill>
            <a:srgbClr val="FAF2E9"/>
          </a:solidFill>
          <a:ln/>
        </p:spPr>
        <p:txBody>
          <a:bodyPr/>
          <a:lstStyle/>
          <a:p>
            <a:endParaRPr lang="en-IN"/>
          </a:p>
        </p:txBody>
      </p:sp>
      <p:sp>
        <p:nvSpPr>
          <p:cNvPr id="3" name="Shape 1">
            <a:extLst>
              <a:ext uri="{FF2B5EF4-FFF2-40B4-BE49-F238E27FC236}">
                <a16:creationId xmlns:a16="http://schemas.microsoft.com/office/drawing/2014/main" id="{CDCB001D-4614-5611-18C4-47D0C6DC47FC}"/>
              </a:ext>
            </a:extLst>
          </p:cNvPr>
          <p:cNvSpPr/>
          <p:nvPr/>
        </p:nvSpPr>
        <p:spPr>
          <a:xfrm>
            <a:off x="0" y="21266"/>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a:extLst>
              <a:ext uri="{FF2B5EF4-FFF2-40B4-BE49-F238E27FC236}">
                <a16:creationId xmlns:a16="http://schemas.microsoft.com/office/drawing/2014/main" id="{74821157-6349-8CA6-7272-EBF68BC65CF5}"/>
              </a:ext>
            </a:extLst>
          </p:cNvPr>
          <p:cNvSpPr/>
          <p:nvPr/>
        </p:nvSpPr>
        <p:spPr>
          <a:xfrm>
            <a:off x="2037993" y="1214914"/>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How It Works</a:t>
            </a:r>
            <a:endParaRPr lang="en-US" sz="4374" dirty="0"/>
          </a:p>
        </p:txBody>
      </p:sp>
      <p:pic>
        <p:nvPicPr>
          <p:cNvPr id="5" name="Image 0" descr="preencoded.png">
            <a:extLst>
              <a:ext uri="{FF2B5EF4-FFF2-40B4-BE49-F238E27FC236}">
                <a16:creationId xmlns:a16="http://schemas.microsoft.com/office/drawing/2014/main" id="{7979D9C3-B21D-C8C7-784E-D82CDAF67075}"/>
              </a:ext>
            </a:extLst>
          </p:cNvPr>
          <p:cNvPicPr>
            <a:picLocks noChangeAspect="1"/>
          </p:cNvPicPr>
          <p:nvPr/>
        </p:nvPicPr>
        <p:blipFill>
          <a:blip r:embed="rId2"/>
          <a:stretch>
            <a:fillRect/>
          </a:stretch>
        </p:blipFill>
        <p:spPr>
          <a:xfrm>
            <a:off x="2037993" y="2353628"/>
            <a:ext cx="3295888" cy="2036921"/>
          </a:xfrm>
          <a:prstGeom prst="rect">
            <a:avLst/>
          </a:prstGeom>
        </p:spPr>
      </p:pic>
      <p:sp>
        <p:nvSpPr>
          <p:cNvPr id="6" name="Text 3">
            <a:extLst>
              <a:ext uri="{FF2B5EF4-FFF2-40B4-BE49-F238E27FC236}">
                <a16:creationId xmlns:a16="http://schemas.microsoft.com/office/drawing/2014/main" id="{D46EEDAB-AE22-0777-04D7-33680784F1D1}"/>
              </a:ext>
            </a:extLst>
          </p:cNvPr>
          <p:cNvSpPr/>
          <p:nvPr/>
        </p:nvSpPr>
        <p:spPr>
          <a:xfrm>
            <a:off x="2037993" y="4668203"/>
            <a:ext cx="2221944"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Data Analysis</a:t>
            </a:r>
            <a:endParaRPr lang="en-US" sz="2187" dirty="0"/>
          </a:p>
        </p:txBody>
      </p:sp>
      <p:sp>
        <p:nvSpPr>
          <p:cNvPr id="7" name="Text 4">
            <a:extLst>
              <a:ext uri="{FF2B5EF4-FFF2-40B4-BE49-F238E27FC236}">
                <a16:creationId xmlns:a16="http://schemas.microsoft.com/office/drawing/2014/main" id="{1057F2A0-295B-B19F-9576-C455E2D69BBB}"/>
              </a:ext>
            </a:extLst>
          </p:cNvPr>
          <p:cNvSpPr/>
          <p:nvPr/>
        </p:nvSpPr>
        <p:spPr>
          <a:xfrm>
            <a:off x="2037993" y="5237559"/>
            <a:ext cx="3295888"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collects data from various sources such as music streaming platforms, social media, and user preferences.</a:t>
            </a:r>
            <a:endParaRPr lang="en-US" sz="1750" dirty="0"/>
          </a:p>
        </p:txBody>
      </p:sp>
      <p:pic>
        <p:nvPicPr>
          <p:cNvPr id="8" name="Image 1" descr="preencoded.png">
            <a:extLst>
              <a:ext uri="{FF2B5EF4-FFF2-40B4-BE49-F238E27FC236}">
                <a16:creationId xmlns:a16="http://schemas.microsoft.com/office/drawing/2014/main" id="{AB1F1CE8-3820-EE25-C1F0-AFF2429F100D}"/>
              </a:ext>
            </a:extLst>
          </p:cNvPr>
          <p:cNvPicPr>
            <a:picLocks noChangeAspect="1"/>
          </p:cNvPicPr>
          <p:nvPr/>
        </p:nvPicPr>
        <p:blipFill>
          <a:blip r:embed="rId3"/>
          <a:stretch>
            <a:fillRect/>
          </a:stretch>
        </p:blipFill>
        <p:spPr>
          <a:xfrm>
            <a:off x="5667137" y="2353628"/>
            <a:ext cx="3296007" cy="2037040"/>
          </a:xfrm>
          <a:prstGeom prst="rect">
            <a:avLst/>
          </a:prstGeom>
        </p:spPr>
      </p:pic>
      <p:sp>
        <p:nvSpPr>
          <p:cNvPr id="9" name="Text 5">
            <a:extLst>
              <a:ext uri="{FF2B5EF4-FFF2-40B4-BE49-F238E27FC236}">
                <a16:creationId xmlns:a16="http://schemas.microsoft.com/office/drawing/2014/main" id="{EFAD1191-8C79-6475-80CC-D621148CA1CF}"/>
              </a:ext>
            </a:extLst>
          </p:cNvPr>
          <p:cNvSpPr/>
          <p:nvPr/>
        </p:nvSpPr>
        <p:spPr>
          <a:xfrm>
            <a:off x="5667137" y="4668322"/>
            <a:ext cx="2221944"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Algorithm</a:t>
            </a:r>
            <a:endParaRPr lang="en-US" sz="2187" dirty="0"/>
          </a:p>
        </p:txBody>
      </p:sp>
      <p:sp>
        <p:nvSpPr>
          <p:cNvPr id="10" name="Text 6">
            <a:extLst>
              <a:ext uri="{FF2B5EF4-FFF2-40B4-BE49-F238E27FC236}">
                <a16:creationId xmlns:a16="http://schemas.microsoft.com/office/drawing/2014/main" id="{E6523F0B-0337-F778-EDC4-45026172E112}"/>
              </a:ext>
            </a:extLst>
          </p:cNvPr>
          <p:cNvSpPr/>
          <p:nvPr/>
        </p:nvSpPr>
        <p:spPr>
          <a:xfrm>
            <a:off x="5667137" y="5237678"/>
            <a:ext cx="3296007"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Using sophisticated machine learning techniques, the algorithms learn about the user's preferences and suggest similar music.</a:t>
            </a:r>
            <a:endParaRPr lang="en-US" sz="1750" dirty="0"/>
          </a:p>
        </p:txBody>
      </p:sp>
      <p:pic>
        <p:nvPicPr>
          <p:cNvPr id="11" name="Image 2" descr="preencoded.png">
            <a:extLst>
              <a:ext uri="{FF2B5EF4-FFF2-40B4-BE49-F238E27FC236}">
                <a16:creationId xmlns:a16="http://schemas.microsoft.com/office/drawing/2014/main" id="{725C0CEF-B5D4-DAD7-F4FB-D49931BD044C}"/>
              </a:ext>
            </a:extLst>
          </p:cNvPr>
          <p:cNvPicPr>
            <a:picLocks noChangeAspect="1"/>
          </p:cNvPicPr>
          <p:nvPr/>
        </p:nvPicPr>
        <p:blipFill>
          <a:blip r:embed="rId4"/>
          <a:stretch>
            <a:fillRect/>
          </a:stretch>
        </p:blipFill>
        <p:spPr>
          <a:xfrm>
            <a:off x="9296400" y="2353628"/>
            <a:ext cx="3296007" cy="2037040"/>
          </a:xfrm>
          <a:prstGeom prst="rect">
            <a:avLst/>
          </a:prstGeom>
        </p:spPr>
      </p:pic>
      <p:sp>
        <p:nvSpPr>
          <p:cNvPr id="12" name="Text 7">
            <a:extLst>
              <a:ext uri="{FF2B5EF4-FFF2-40B4-BE49-F238E27FC236}">
                <a16:creationId xmlns:a16="http://schemas.microsoft.com/office/drawing/2014/main" id="{1FE17EE7-1F06-02D0-7EC7-C33E8F460721}"/>
              </a:ext>
            </a:extLst>
          </p:cNvPr>
          <p:cNvSpPr/>
          <p:nvPr/>
        </p:nvSpPr>
        <p:spPr>
          <a:xfrm>
            <a:off x="9296400" y="4668322"/>
            <a:ext cx="2221944"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Application</a:t>
            </a:r>
            <a:endParaRPr lang="en-US" sz="2187" dirty="0"/>
          </a:p>
        </p:txBody>
      </p:sp>
      <p:sp>
        <p:nvSpPr>
          <p:cNvPr id="13" name="Text 8">
            <a:extLst>
              <a:ext uri="{FF2B5EF4-FFF2-40B4-BE49-F238E27FC236}">
                <a16:creationId xmlns:a16="http://schemas.microsoft.com/office/drawing/2014/main" id="{8AF7A0DE-E5C4-7C81-A2A8-A59A2F5AC75F}"/>
              </a:ext>
            </a:extLst>
          </p:cNvPr>
          <p:cNvSpPr/>
          <p:nvPr/>
        </p:nvSpPr>
        <p:spPr>
          <a:xfrm>
            <a:off x="9296400" y="5237678"/>
            <a:ext cx="3296007"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integrates with music streaming applications like Spotify or Apple Music and recommends personalized playlists to the user.</a:t>
            </a:r>
            <a:endParaRPr lang="en-US" sz="1750" dirty="0"/>
          </a:p>
        </p:txBody>
      </p:sp>
    </p:spTree>
    <p:extLst>
      <p:ext uri="{BB962C8B-B14F-4D97-AF65-F5344CB8AC3E}">
        <p14:creationId xmlns:p14="http://schemas.microsoft.com/office/powerpoint/2010/main" val="2982687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22C69E-9B45-1399-DBAD-D641C04445D6}"/>
              </a:ext>
            </a:extLst>
          </p:cNvPr>
          <p:cNvSpPr txBox="1"/>
          <p:nvPr/>
        </p:nvSpPr>
        <p:spPr>
          <a:xfrm>
            <a:off x="691116" y="701738"/>
            <a:ext cx="7315200" cy="756746"/>
          </a:xfrm>
          <a:prstGeom prst="rect">
            <a:avLst/>
          </a:prstGeom>
          <a:noFill/>
        </p:spPr>
        <p:txBody>
          <a:bodyPr wrap="square">
            <a:spAutoFit/>
          </a:bodyPr>
          <a:lstStyle/>
          <a:p>
            <a:pPr marL="0" indent="0">
              <a:lnSpc>
                <a:spcPts val="5468"/>
              </a:lnSpc>
              <a:buNone/>
            </a:pPr>
            <a:r>
              <a:rPr lang="en-US" sz="4000" b="1" kern="0" spc="-131" dirty="0">
                <a:solidFill>
                  <a:srgbClr val="591CE6"/>
                </a:solidFill>
                <a:latin typeface="p22-mackinac-pro" pitchFamily="34" charset="0"/>
                <a:ea typeface="p22-mackinac-pro" pitchFamily="34" charset="-122"/>
              </a:rPr>
              <a:t>Project Workflow: </a:t>
            </a:r>
            <a:endParaRPr lang="en-US" sz="4000" dirty="0"/>
          </a:p>
        </p:txBody>
      </p:sp>
      <p:sp>
        <p:nvSpPr>
          <p:cNvPr id="5" name="TextBox 4">
            <a:extLst>
              <a:ext uri="{FF2B5EF4-FFF2-40B4-BE49-F238E27FC236}">
                <a16:creationId xmlns:a16="http://schemas.microsoft.com/office/drawing/2014/main" id="{2C2A02D7-8F57-C91B-00CF-0DD607D42DDD}"/>
              </a:ext>
            </a:extLst>
          </p:cNvPr>
          <p:cNvSpPr txBox="1"/>
          <p:nvPr/>
        </p:nvSpPr>
        <p:spPr>
          <a:xfrm>
            <a:off x="691116" y="1913861"/>
            <a:ext cx="10281684" cy="5122941"/>
          </a:xfrm>
          <a:prstGeom prst="rect">
            <a:avLst/>
          </a:prstGeom>
          <a:noFill/>
        </p:spPr>
        <p:txBody>
          <a:bodyPr wrap="square">
            <a:spAutoFit/>
          </a:bodyPr>
          <a:lstStyle/>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Understanding the objectives</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Importing the necessary libraries</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Loading the Dataset</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Data Understanding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Data preprocessing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Exploratory Data Analysis (EDA)</a:t>
            </a:r>
          </a:p>
          <a:p>
            <a:pPr marL="342900" indent="-342900" algn="just">
              <a:lnSpc>
                <a:spcPct val="150000"/>
              </a:lnSpc>
              <a:buClr>
                <a:schemeClr val="tx1"/>
              </a:buClr>
              <a:buSzPts val="4000"/>
              <a:buFont typeface="Arial" panose="020B0604020202020204" pitchFamily="34" charset="0"/>
              <a:buChar char="•"/>
            </a:pPr>
            <a:r>
              <a:rPr lang="en-US" sz="2000" dirty="0">
                <a:latin typeface="Eudoxus Sans"/>
                <a:ea typeface="Arial"/>
                <a:cs typeface="Arial"/>
                <a:sym typeface="Arial"/>
              </a:rPr>
              <a:t>Feature Scaling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Data Visualization</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Model Building using User Based Collaborative Filtering(UBCF)</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Model Training and Testing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Model Deployment</a:t>
            </a:r>
          </a:p>
        </p:txBody>
      </p:sp>
    </p:spTree>
    <p:extLst>
      <p:ext uri="{BB962C8B-B14F-4D97-AF65-F5344CB8AC3E}">
        <p14:creationId xmlns:p14="http://schemas.microsoft.com/office/powerpoint/2010/main" val="1110177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7906FB1-3585-F7B8-12DE-F8764CFCBDCC}"/>
              </a:ext>
            </a:extLst>
          </p:cNvPr>
          <p:cNvGraphicFramePr/>
          <p:nvPr>
            <p:extLst>
              <p:ext uri="{D42A27DB-BD31-4B8C-83A1-F6EECF244321}">
                <p14:modId xmlns:p14="http://schemas.microsoft.com/office/powerpoint/2010/main" val="1235083748"/>
              </p:ext>
            </p:extLst>
          </p:nvPr>
        </p:nvGraphicFramePr>
        <p:xfrm>
          <a:off x="2183219" y="1881963"/>
          <a:ext cx="8832112" cy="5749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F9661E1-1358-3C46-CACE-4CBBE7486F29}"/>
              </a:ext>
            </a:extLst>
          </p:cNvPr>
          <p:cNvSpPr txBox="1"/>
          <p:nvPr/>
        </p:nvSpPr>
        <p:spPr>
          <a:xfrm>
            <a:off x="552893" y="256421"/>
            <a:ext cx="7304567" cy="770275"/>
          </a:xfrm>
          <a:prstGeom prst="rect">
            <a:avLst/>
          </a:prstGeom>
          <a:noFill/>
        </p:spPr>
        <p:txBody>
          <a:bodyPr wrap="square">
            <a:spAutoFit/>
          </a:bodyPr>
          <a:lstStyle/>
          <a:p>
            <a:pPr marL="0" indent="0">
              <a:lnSpc>
                <a:spcPts val="5468"/>
              </a:lnSpc>
              <a:buNone/>
            </a:pPr>
            <a:r>
              <a:rPr lang="en-US" sz="4400" b="1" kern="0" spc="-131" dirty="0">
                <a:solidFill>
                  <a:srgbClr val="591CE6"/>
                </a:solidFill>
                <a:latin typeface="p22-mackinac-pro" pitchFamily="34" charset="0"/>
                <a:ea typeface="p22-mackinac-pro" pitchFamily="34" charset="-122"/>
              </a:rPr>
              <a:t>Project Objective:</a:t>
            </a:r>
            <a:endParaRPr lang="en-US" sz="4400" dirty="0"/>
          </a:p>
        </p:txBody>
      </p:sp>
      <p:sp>
        <p:nvSpPr>
          <p:cNvPr id="6" name="TextBox 5">
            <a:extLst>
              <a:ext uri="{FF2B5EF4-FFF2-40B4-BE49-F238E27FC236}">
                <a16:creationId xmlns:a16="http://schemas.microsoft.com/office/drawing/2014/main" id="{1D3EE909-7FAC-CABF-EF84-9B0ACA16106E}"/>
              </a:ext>
            </a:extLst>
          </p:cNvPr>
          <p:cNvSpPr txBox="1"/>
          <p:nvPr/>
        </p:nvSpPr>
        <p:spPr>
          <a:xfrm>
            <a:off x="552893" y="1110154"/>
            <a:ext cx="13418289" cy="523220"/>
          </a:xfrm>
          <a:prstGeom prst="rect">
            <a:avLst/>
          </a:prstGeom>
          <a:noFill/>
        </p:spPr>
        <p:txBody>
          <a:bodyPr wrap="square">
            <a:spAutoFit/>
          </a:bodyPr>
          <a:lstStyle/>
          <a:p>
            <a:r>
              <a:rPr lang="en-US" sz="2800" b="1" i="1" dirty="0">
                <a:latin typeface="Arial"/>
                <a:ea typeface="Arial"/>
                <a:cs typeface="Arial"/>
                <a:sym typeface="Arial"/>
              </a:rPr>
              <a:t>To build a feature of recommendation system to support a music application</a:t>
            </a:r>
          </a:p>
        </p:txBody>
      </p:sp>
    </p:spTree>
    <p:extLst>
      <p:ext uri="{BB962C8B-B14F-4D97-AF65-F5344CB8AC3E}">
        <p14:creationId xmlns:p14="http://schemas.microsoft.com/office/powerpoint/2010/main" val="11870309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1545</TotalTime>
  <Words>2082</Words>
  <Application>Microsoft Office PowerPoint</Application>
  <PresentationFormat>Custom</PresentationFormat>
  <Paragraphs>251</Paragraphs>
  <Slides>44</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44</vt:i4>
      </vt:variant>
    </vt:vector>
  </HeadingPairs>
  <TitlesOfParts>
    <vt:vector size="60" baseType="lpstr">
      <vt:lpstr>Arial</vt:lpstr>
      <vt:lpstr>ArialMT</vt:lpstr>
      <vt:lpstr>Calibri</vt:lpstr>
      <vt:lpstr>Calibri Light</vt:lpstr>
      <vt:lpstr>Courier New</vt:lpstr>
      <vt:lpstr>Eudoxus Sans</vt:lpstr>
      <vt:lpstr>Georgia</vt:lpstr>
      <vt:lpstr>Google Sans</vt:lpstr>
      <vt:lpstr>Inter</vt:lpstr>
      <vt:lpstr>Microsoft Sans Serif</vt:lpstr>
      <vt:lpstr>p22-mackinac-pro</vt:lpstr>
      <vt:lpstr>source-serif-pro</vt:lpstr>
      <vt:lpstr>Times New Roman</vt:lpstr>
      <vt:lpstr>TimesNewRomanPSMT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Ankit Akash</cp:lastModifiedBy>
  <cp:revision>80</cp:revision>
  <dcterms:created xsi:type="dcterms:W3CDTF">2023-09-27T04:13:42Z</dcterms:created>
  <dcterms:modified xsi:type="dcterms:W3CDTF">2023-10-15T06:13:10Z</dcterms:modified>
</cp:coreProperties>
</file>